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3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299" r:id="rId90"/>
    <p:sldId id="300" r:id="rId9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Modular" charset="1" panose="00000800000000000000"/>
      <p:regular r:id="rId10"/>
    </p:embeddedFont>
    <p:embeddedFont>
      <p:font typeface="Ara Hamah Alfidaa" charset="1" panose="00000500000000000000"/>
      <p:regular r:id="rId11"/>
    </p:embeddedFont>
    <p:embeddedFont>
      <p:font typeface="Ara Hamah Alfidaa Italics" charset="1" panose="00000500000000000000"/>
      <p:regular r:id="rId12"/>
    </p:embeddedFont>
    <p:embeddedFont>
      <p:font typeface="Space Mono" charset="1" panose="02000509040000020004"/>
      <p:regular r:id="rId13"/>
    </p:embeddedFont>
    <p:embeddedFont>
      <p:font typeface="Space Mono Bold" charset="1" panose="02000809030000020004"/>
      <p:regular r:id="rId14"/>
    </p:embeddedFont>
    <p:embeddedFont>
      <p:font typeface="Space Mono Italics" charset="1" panose="02000509090000090004"/>
      <p:regular r:id="rId15"/>
    </p:embeddedFont>
    <p:embeddedFont>
      <p:font typeface="Space Mono Bold Italics" charset="1" panose="02000809040000090004"/>
      <p:regular r:id="rId16"/>
    </p:embeddedFont>
    <p:embeddedFont>
      <p:font typeface="Neue Machina" charset="1" panose="00000500000000000000"/>
      <p:regular r:id="rId17"/>
    </p:embeddedFont>
    <p:embeddedFont>
      <p:font typeface="Neue Machina Light" charset="1" panose="00000400000000000000"/>
      <p:regular r:id="rId18"/>
    </p:embeddedFont>
    <p:embeddedFont>
      <p:font typeface="Neue Machina Ultra-Bold" charset="1" panose="00000900000000000000"/>
      <p:regular r:id="rId19"/>
    </p:embeddedFont>
    <p:embeddedFont>
      <p:font typeface="TT Chocolates" charset="1" panose="02000503020000020003"/>
      <p:regular r:id="rId20"/>
    </p:embeddedFont>
    <p:embeddedFont>
      <p:font typeface="TT Chocolates Bold" charset="1" panose="02000803020000020003"/>
      <p:regular r:id="rId21"/>
    </p:embeddedFont>
    <p:embeddedFont>
      <p:font typeface="TT Chocolates Italics" charset="1" panose="02000503020000090003"/>
      <p:regular r:id="rId22"/>
    </p:embeddedFont>
    <p:embeddedFont>
      <p:font typeface="TT Chocolates Bold Italics" charset="1" panose="02000803030000090003"/>
      <p:regular r:id="rId23"/>
    </p:embeddedFont>
    <p:embeddedFont>
      <p:font typeface="TT Chocolates Extra-Light" charset="1" panose="02000503030000020003"/>
      <p:regular r:id="rId24"/>
    </p:embeddedFont>
    <p:embeddedFont>
      <p:font typeface="TT Chocolates Extra-Light Italics" charset="1" panose="02000503030000090003"/>
      <p:regular r:id="rId25"/>
    </p:embeddedFont>
    <p:embeddedFont>
      <p:font typeface="TT Chocolates Light Italics" charset="1" panose="02000503030000090003"/>
      <p:regular r:id="rId26"/>
    </p:embeddedFont>
    <p:embeddedFont>
      <p:font typeface="TT Chocolates Ultra-Bold" charset="1" panose="02000903040000020003"/>
      <p:regular r:id="rId27"/>
    </p:embeddedFont>
    <p:embeddedFont>
      <p:font typeface="TT Chocolates Ultra-Bold Italics" charset="1" panose="02000903050000090003"/>
      <p:regular r:id="rId28"/>
    </p:embeddedFont>
    <p:embeddedFont>
      <p:font typeface="Montserrat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Montserrat Italics" charset="1" panose="00000500000000000000"/>
      <p:regular r:id="rId31"/>
    </p:embeddedFont>
    <p:embeddedFont>
      <p:font typeface="Montserrat Bold Italics" charset="1" panose="00000800000000000000"/>
      <p:regular r:id="rId32"/>
    </p:embeddedFont>
    <p:embeddedFont>
      <p:font typeface="Montserrat Thin" charset="1" panose="00000300000000000000"/>
      <p:regular r:id="rId33"/>
    </p:embeddedFont>
    <p:embeddedFont>
      <p:font typeface="Montserrat Thin Italics" charset="1" panose="00000300000000000000"/>
      <p:regular r:id="rId34"/>
    </p:embeddedFont>
    <p:embeddedFont>
      <p:font typeface="Montserrat Extra-Light" charset="1" panose="00000300000000000000"/>
      <p:regular r:id="rId35"/>
    </p:embeddedFont>
    <p:embeddedFont>
      <p:font typeface="Montserrat Extra-Light Italics" charset="1" panose="00000300000000000000"/>
      <p:regular r:id="rId36"/>
    </p:embeddedFont>
    <p:embeddedFont>
      <p:font typeface="Montserrat Light" charset="1" panose="00000400000000000000"/>
      <p:regular r:id="rId37"/>
    </p:embeddedFont>
    <p:embeddedFont>
      <p:font typeface="Montserrat Light Italics" charset="1" panose="00000400000000000000"/>
      <p:regular r:id="rId38"/>
    </p:embeddedFont>
    <p:embeddedFont>
      <p:font typeface="Montserrat Medium" charset="1" panose="00000600000000000000"/>
      <p:regular r:id="rId39"/>
    </p:embeddedFont>
    <p:embeddedFont>
      <p:font typeface="Montserrat Medium Italics" charset="1" panose="00000600000000000000"/>
      <p:regular r:id="rId40"/>
    </p:embeddedFont>
    <p:embeddedFont>
      <p:font typeface="Montserrat Semi-Bold" charset="1" panose="00000700000000000000"/>
      <p:regular r:id="rId41"/>
    </p:embeddedFont>
    <p:embeddedFont>
      <p:font typeface="Montserrat Semi-Bold Italics" charset="1" panose="00000700000000000000"/>
      <p:regular r:id="rId42"/>
    </p:embeddedFont>
    <p:embeddedFont>
      <p:font typeface="Montserrat Ultra-Bold" charset="1" panose="00000900000000000000"/>
      <p:regular r:id="rId43"/>
    </p:embeddedFont>
    <p:embeddedFont>
      <p:font typeface="Montserrat Ultra-Bold Italics" charset="1" panose="00000900000000000000"/>
      <p:regular r:id="rId44"/>
    </p:embeddedFont>
    <p:embeddedFont>
      <p:font typeface="Montserrat Heavy" charset="1" panose="00000A00000000000000"/>
      <p:regular r:id="rId45"/>
    </p:embeddedFont>
    <p:embeddedFont>
      <p:font typeface="Montserrat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slides/slide11.xml" Type="http://schemas.openxmlformats.org/officeDocument/2006/relationships/slide"/><Relationship Id="rId58" Target="slides/slide12.xml" Type="http://schemas.openxmlformats.org/officeDocument/2006/relationships/slide"/><Relationship Id="rId59" Target="slides/slide13.xml" Type="http://schemas.openxmlformats.org/officeDocument/2006/relationships/slide"/><Relationship Id="rId6" Target="fonts/font6.fntdata" Type="http://schemas.openxmlformats.org/officeDocument/2006/relationships/font"/><Relationship Id="rId60" Target="slides/slide14.xml" Type="http://schemas.openxmlformats.org/officeDocument/2006/relationships/slide"/><Relationship Id="rId61" Target="slides/slide15.xml" Type="http://schemas.openxmlformats.org/officeDocument/2006/relationships/slide"/><Relationship Id="rId62" Target="slides/slide16.xml" Type="http://schemas.openxmlformats.org/officeDocument/2006/relationships/slide"/><Relationship Id="rId63" Target="slides/slide17.xml" Type="http://schemas.openxmlformats.org/officeDocument/2006/relationships/slide"/><Relationship Id="rId64" Target="slides/slide18.xml" Type="http://schemas.openxmlformats.org/officeDocument/2006/relationships/slide"/><Relationship Id="rId65" Target="slides/slide19.xml" Type="http://schemas.openxmlformats.org/officeDocument/2006/relationships/slide"/><Relationship Id="rId66" Target="slides/slide20.xml" Type="http://schemas.openxmlformats.org/officeDocument/2006/relationships/slide"/><Relationship Id="rId67" Target="slides/slide21.xml" Type="http://schemas.openxmlformats.org/officeDocument/2006/relationships/slide"/><Relationship Id="rId68" Target="slides/slide22.xml" Type="http://schemas.openxmlformats.org/officeDocument/2006/relationships/slide"/><Relationship Id="rId69" Target="slides/slide23.xml" Type="http://schemas.openxmlformats.org/officeDocument/2006/relationships/slide"/><Relationship Id="rId7" Target="fonts/font7.fntdata" Type="http://schemas.openxmlformats.org/officeDocument/2006/relationships/font"/><Relationship Id="rId70" Target="slides/slide24.xml" Type="http://schemas.openxmlformats.org/officeDocument/2006/relationships/slide"/><Relationship Id="rId71" Target="slides/slide25.xml" Type="http://schemas.openxmlformats.org/officeDocument/2006/relationships/slide"/><Relationship Id="rId72" Target="slides/slide26.xml" Type="http://schemas.openxmlformats.org/officeDocument/2006/relationships/slide"/><Relationship Id="rId73" Target="slides/slide27.xml" Type="http://schemas.openxmlformats.org/officeDocument/2006/relationships/slide"/><Relationship Id="rId74" Target="slides/slide28.xml" Type="http://schemas.openxmlformats.org/officeDocument/2006/relationships/slide"/><Relationship Id="rId75" Target="slides/slide29.xml" Type="http://schemas.openxmlformats.org/officeDocument/2006/relationships/slide"/><Relationship Id="rId76" Target="slides/slide30.xml" Type="http://schemas.openxmlformats.org/officeDocument/2006/relationships/slide"/><Relationship Id="rId77" Target="slides/slide31.xml" Type="http://schemas.openxmlformats.org/officeDocument/2006/relationships/slide"/><Relationship Id="rId78" Target="slides/slide32.xml" Type="http://schemas.openxmlformats.org/officeDocument/2006/relationships/slide"/><Relationship Id="rId79" Target="slides/slide33.xml" Type="http://schemas.openxmlformats.org/officeDocument/2006/relationships/slide"/><Relationship Id="rId8" Target="fonts/font8.fntdata" Type="http://schemas.openxmlformats.org/officeDocument/2006/relationships/font"/><Relationship Id="rId80" Target="slides/slide34.xml" Type="http://schemas.openxmlformats.org/officeDocument/2006/relationships/slide"/><Relationship Id="rId81" Target="slides/slide35.xml" Type="http://schemas.openxmlformats.org/officeDocument/2006/relationships/slide"/><Relationship Id="rId82" Target="slides/slide36.xml" Type="http://schemas.openxmlformats.org/officeDocument/2006/relationships/slide"/><Relationship Id="rId83" Target="slides/slide37.xml" Type="http://schemas.openxmlformats.org/officeDocument/2006/relationships/slide"/><Relationship Id="rId84" Target="slides/slide38.xml" Type="http://schemas.openxmlformats.org/officeDocument/2006/relationships/slide"/><Relationship Id="rId85" Target="slides/slide39.xml" Type="http://schemas.openxmlformats.org/officeDocument/2006/relationships/slide"/><Relationship Id="rId86" Target="slides/slide40.xml" Type="http://schemas.openxmlformats.org/officeDocument/2006/relationships/slide"/><Relationship Id="rId87" Target="slides/slide41.xml" Type="http://schemas.openxmlformats.org/officeDocument/2006/relationships/slide"/><Relationship Id="rId88" Target="slides/slide42.xml" Type="http://schemas.openxmlformats.org/officeDocument/2006/relationships/slide"/><Relationship Id="rId89" Target="slides/slide43.xml" Type="http://schemas.openxmlformats.org/officeDocument/2006/relationships/slide"/><Relationship Id="rId9" Target="fonts/font9.fntdata" Type="http://schemas.openxmlformats.org/officeDocument/2006/relationships/font"/><Relationship Id="rId90" Target="slides/slide44.xml" Type="http://schemas.openxmlformats.org/officeDocument/2006/relationships/slide"/><Relationship Id="rId91" Target="slides/slide45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1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4.jpeg" Type="http://schemas.openxmlformats.org/officeDocument/2006/relationships/image"/><Relationship Id="rId6" Target="../media/image65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31052" y="7322938"/>
            <a:ext cx="30997470" cy="7439393"/>
          </a:xfrm>
          <a:custGeom>
            <a:avLst/>
            <a:gdLst/>
            <a:ahLst/>
            <a:cxnLst/>
            <a:rect r="r" b="b" t="t" l="l"/>
            <a:pathLst>
              <a:path h="7439393" w="30997470">
                <a:moveTo>
                  <a:pt x="0" y="0"/>
                </a:moveTo>
                <a:lnTo>
                  <a:pt x="30997471" y="0"/>
                </a:lnTo>
                <a:lnTo>
                  <a:pt x="30997471" y="7439393"/>
                </a:lnTo>
                <a:lnTo>
                  <a:pt x="0" y="7439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5994" y="-1891015"/>
            <a:ext cx="4796013" cy="7945202"/>
          </a:xfrm>
          <a:custGeom>
            <a:avLst/>
            <a:gdLst/>
            <a:ahLst/>
            <a:cxnLst/>
            <a:rect r="r" b="b" t="t" l="l"/>
            <a:pathLst>
              <a:path h="7945202" w="4796013">
                <a:moveTo>
                  <a:pt x="0" y="0"/>
                </a:moveTo>
                <a:lnTo>
                  <a:pt x="4796012" y="0"/>
                </a:lnTo>
                <a:lnTo>
                  <a:pt x="4796012" y="7945202"/>
                </a:lnTo>
                <a:lnTo>
                  <a:pt x="0" y="7945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156" y="771603"/>
            <a:ext cx="2572816" cy="2716025"/>
          </a:xfrm>
          <a:custGeom>
            <a:avLst/>
            <a:gdLst/>
            <a:ahLst/>
            <a:cxnLst/>
            <a:rect r="r" b="b" t="t" l="l"/>
            <a:pathLst>
              <a:path h="2716025" w="2572816">
                <a:moveTo>
                  <a:pt x="0" y="0"/>
                </a:moveTo>
                <a:lnTo>
                  <a:pt x="2572817" y="0"/>
                </a:lnTo>
                <a:lnTo>
                  <a:pt x="2572817" y="2716025"/>
                </a:lnTo>
                <a:lnTo>
                  <a:pt x="0" y="2716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5476" y="771603"/>
            <a:ext cx="2572816" cy="2716025"/>
          </a:xfrm>
          <a:custGeom>
            <a:avLst/>
            <a:gdLst/>
            <a:ahLst/>
            <a:cxnLst/>
            <a:rect r="r" b="b" t="t" l="l"/>
            <a:pathLst>
              <a:path h="2716025" w="2572816">
                <a:moveTo>
                  <a:pt x="2572817" y="0"/>
                </a:moveTo>
                <a:lnTo>
                  <a:pt x="0" y="0"/>
                </a:lnTo>
                <a:lnTo>
                  <a:pt x="0" y="2716025"/>
                </a:lnTo>
                <a:lnTo>
                  <a:pt x="2572817" y="2716025"/>
                </a:lnTo>
                <a:lnTo>
                  <a:pt x="25728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5143500"/>
            <a:ext cx="9685788" cy="5678293"/>
          </a:xfrm>
          <a:custGeom>
            <a:avLst/>
            <a:gdLst/>
            <a:ahLst/>
            <a:cxnLst/>
            <a:rect r="r" b="b" t="t" l="l"/>
            <a:pathLst>
              <a:path h="5678293" w="9685788">
                <a:moveTo>
                  <a:pt x="0" y="0"/>
                </a:moveTo>
                <a:lnTo>
                  <a:pt x="9685788" y="0"/>
                </a:lnTo>
                <a:lnTo>
                  <a:pt x="9685788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18293" y="1452453"/>
            <a:ext cx="10251415" cy="426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FFFFFF"/>
                </a:solidFill>
                <a:latin typeface="HK Modular Bold"/>
              </a:rPr>
              <a:t>SC1015 MINI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7580" y="5608528"/>
            <a:ext cx="849284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895">
                <a:solidFill>
                  <a:srgbClr val="FFFFFF"/>
                </a:solidFill>
                <a:latin typeface="Space Mono Bold"/>
              </a:rPr>
              <a:t>FORMULA 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15980" y="6820409"/>
            <a:ext cx="9095511" cy="2829000"/>
            <a:chOff x="0" y="0"/>
            <a:chExt cx="12127348" cy="377199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944846" y="0"/>
              <a:ext cx="10348156" cy="2429598"/>
              <a:chOff x="0" y="0"/>
              <a:chExt cx="3913042" cy="91872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913043" cy="918726"/>
              </a:xfrm>
              <a:custGeom>
                <a:avLst/>
                <a:gdLst/>
                <a:ahLst/>
                <a:cxnLst/>
                <a:rect r="r" b="b" t="t" l="l"/>
                <a:pathLst>
                  <a:path h="918726" w="3913043">
                    <a:moveTo>
                      <a:pt x="3709843" y="0"/>
                    </a:moveTo>
                    <a:cubicBezTo>
                      <a:pt x="3822067" y="0"/>
                      <a:pt x="3913043" y="205664"/>
                      <a:pt x="3913043" y="459363"/>
                    </a:cubicBezTo>
                    <a:cubicBezTo>
                      <a:pt x="3913043" y="713062"/>
                      <a:pt x="3822067" y="918726"/>
                      <a:pt x="3709843" y="918726"/>
                    </a:cubicBezTo>
                    <a:lnTo>
                      <a:pt x="203200" y="918726"/>
                    </a:lnTo>
                    <a:cubicBezTo>
                      <a:pt x="90976" y="918726"/>
                      <a:pt x="0" y="713062"/>
                      <a:pt x="0" y="459363"/>
                    </a:cubicBezTo>
                    <a:cubicBezTo>
                      <a:pt x="0" y="20566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0000">
                  <a:alpha val="63922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3913042" cy="8901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6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494618" y="203993"/>
              <a:ext cx="10632730" cy="195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7"/>
                </a:lnSpc>
              </a:pPr>
              <a:r>
                <a:rPr lang="en-US" sz="3222" spc="-219">
                  <a:solidFill>
                    <a:srgbClr val="FFFFFF"/>
                  </a:solidFill>
                  <a:latin typeface="Neue Machina Ultra-Bold"/>
                </a:rPr>
                <a:t>Isaac Leow (U2322697H)</a:t>
              </a:r>
            </a:p>
            <a:p>
              <a:pPr>
                <a:lnSpc>
                  <a:spcPts val="3867"/>
                </a:lnSpc>
              </a:pPr>
              <a:r>
                <a:rPr lang="en-US" sz="3222" spc="-219">
                  <a:solidFill>
                    <a:srgbClr val="FFFFFF"/>
                  </a:solidFill>
                  <a:latin typeface="Neue Machina Ultra-Bold"/>
                </a:rPr>
                <a:t>Tan Jun Wei Adison (U2321020A)</a:t>
              </a:r>
            </a:p>
            <a:p>
              <a:pPr marL="0" indent="0" lvl="0">
                <a:lnSpc>
                  <a:spcPts val="3867"/>
                </a:lnSpc>
                <a:spcBef>
                  <a:spcPct val="0"/>
                </a:spcBef>
              </a:pPr>
              <a:r>
                <a:rPr lang="en-US" sz="3222" spc="-219">
                  <a:solidFill>
                    <a:srgbClr val="FFFFFF"/>
                  </a:solidFill>
                  <a:latin typeface="Neue Machina Ultra-Bold"/>
                </a:rPr>
                <a:t>Goh Jin Long Abdillah (U2321634L)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2759798"/>
              <a:ext cx="6810983" cy="1012201"/>
              <a:chOff x="0" y="0"/>
              <a:chExt cx="2575499" cy="38275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575499" cy="382753"/>
              </a:xfrm>
              <a:custGeom>
                <a:avLst/>
                <a:gdLst/>
                <a:ahLst/>
                <a:cxnLst/>
                <a:rect r="r" b="b" t="t" l="l"/>
                <a:pathLst>
                  <a:path h="382753" w="2575499">
                    <a:moveTo>
                      <a:pt x="2372299" y="0"/>
                    </a:moveTo>
                    <a:cubicBezTo>
                      <a:pt x="2484523" y="0"/>
                      <a:pt x="2575499" y="85682"/>
                      <a:pt x="2575499" y="191376"/>
                    </a:cubicBezTo>
                    <a:cubicBezTo>
                      <a:pt x="2575499" y="297071"/>
                      <a:pt x="2484523" y="382753"/>
                      <a:pt x="2372299" y="382753"/>
                    </a:cubicBezTo>
                    <a:lnTo>
                      <a:pt x="203200" y="382753"/>
                    </a:lnTo>
                    <a:cubicBezTo>
                      <a:pt x="90976" y="382753"/>
                      <a:pt x="0" y="297071"/>
                      <a:pt x="0" y="191376"/>
                    </a:cubicBezTo>
                    <a:cubicBezTo>
                      <a:pt x="0" y="8568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0000">
                  <a:alpha val="63922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28575"/>
                <a:ext cx="2575499" cy="3541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6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494618" y="2932524"/>
              <a:ext cx="1063273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67"/>
                </a:lnSpc>
                <a:spcBef>
                  <a:spcPct val="0"/>
                </a:spcBef>
              </a:pPr>
              <a:r>
                <a:rPr lang="en-US" sz="3222" spc="-219">
                  <a:solidFill>
                    <a:srgbClr val="FFFFFF"/>
                  </a:solidFill>
                  <a:latin typeface="Neue Machina Ultra-Bold"/>
                </a:rPr>
                <a:t>FCEA, Lab Group 8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0015" y="1798450"/>
            <a:ext cx="8884396" cy="3973144"/>
          </a:xfrm>
          <a:custGeom>
            <a:avLst/>
            <a:gdLst/>
            <a:ahLst/>
            <a:cxnLst/>
            <a:rect r="r" b="b" t="t" l="l"/>
            <a:pathLst>
              <a:path h="3973144" w="8884396">
                <a:moveTo>
                  <a:pt x="0" y="0"/>
                </a:moveTo>
                <a:lnTo>
                  <a:pt x="8884396" y="0"/>
                </a:lnTo>
                <a:lnTo>
                  <a:pt x="8884396" y="3973143"/>
                </a:lnTo>
                <a:lnTo>
                  <a:pt x="0" y="3973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523" t="-283758" r="-153531" b="-578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INITIAL DATA INSIGHTS/ LAPTIME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0015" y="5934777"/>
            <a:ext cx="8884396" cy="3796003"/>
          </a:xfrm>
          <a:custGeom>
            <a:avLst/>
            <a:gdLst/>
            <a:ahLst/>
            <a:cxnLst/>
            <a:rect r="r" b="b" t="t" l="l"/>
            <a:pathLst>
              <a:path h="3796003" w="8884396">
                <a:moveTo>
                  <a:pt x="0" y="0"/>
                </a:moveTo>
                <a:lnTo>
                  <a:pt x="8884396" y="0"/>
                </a:lnTo>
                <a:lnTo>
                  <a:pt x="8884396" y="3796003"/>
                </a:lnTo>
                <a:lnTo>
                  <a:pt x="0" y="3796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523" t="-197316" r="-153531" b="-16485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91250" y="3700106"/>
            <a:ext cx="5427964" cy="337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Singapore Grand Prix </a:t>
            </a:r>
            <a:r>
              <a:rPr lang="en-US" sz="5271">
                <a:solidFill>
                  <a:srgbClr val="FF0000"/>
                </a:solidFill>
                <a:latin typeface="Neue Machina Ultra-Bold"/>
              </a:rPr>
              <a:t>driver lap times 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dataframe.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7518" y="4070632"/>
            <a:ext cx="9123857" cy="4412187"/>
          </a:xfrm>
          <a:custGeom>
            <a:avLst/>
            <a:gdLst/>
            <a:ahLst/>
            <a:cxnLst/>
            <a:rect r="r" b="b" t="t" l="l"/>
            <a:pathLst>
              <a:path h="4412187" w="9123857">
                <a:moveTo>
                  <a:pt x="0" y="0"/>
                </a:moveTo>
                <a:lnTo>
                  <a:pt x="9123857" y="0"/>
                </a:lnTo>
                <a:lnTo>
                  <a:pt x="9123857" y="4412187"/>
                </a:lnTo>
                <a:lnTo>
                  <a:pt x="0" y="4412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513" t="-221543" r="-219513" b="-1891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05160" y="4070632"/>
            <a:ext cx="6717832" cy="5187668"/>
          </a:xfrm>
          <a:custGeom>
            <a:avLst/>
            <a:gdLst/>
            <a:ahLst/>
            <a:cxnLst/>
            <a:rect r="r" b="b" t="t" l="l"/>
            <a:pathLst>
              <a:path h="5187668" w="6717832">
                <a:moveTo>
                  <a:pt x="0" y="0"/>
                </a:moveTo>
                <a:lnTo>
                  <a:pt x="6717833" y="0"/>
                </a:lnTo>
                <a:lnTo>
                  <a:pt x="6717833" y="5187668"/>
                </a:lnTo>
                <a:lnTo>
                  <a:pt x="0" y="5187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682" t="-166915" r="-248812" b="-7798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7518" y="727075"/>
            <a:ext cx="15603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INITIAL DATA INSIGHTS/PITSTOP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518" y="2100128"/>
            <a:ext cx="11073158" cy="137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Singapore Grand Prix </a:t>
            </a:r>
            <a:r>
              <a:rPr lang="en-US" sz="5271">
                <a:solidFill>
                  <a:srgbClr val="FF0000"/>
                </a:solidFill>
                <a:latin typeface="Neue Machina Ultra-Bold"/>
              </a:rPr>
              <a:t>pitstop timing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 dataframe.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658" y="3622008"/>
            <a:ext cx="6386250" cy="5636292"/>
          </a:xfrm>
          <a:custGeom>
            <a:avLst/>
            <a:gdLst/>
            <a:ahLst/>
            <a:cxnLst/>
            <a:rect r="r" b="b" t="t" l="l"/>
            <a:pathLst>
              <a:path h="5636292" w="6386250">
                <a:moveTo>
                  <a:pt x="0" y="0"/>
                </a:moveTo>
                <a:lnTo>
                  <a:pt x="6386251" y="0"/>
                </a:lnTo>
                <a:lnTo>
                  <a:pt x="6386251" y="5636292"/>
                </a:lnTo>
                <a:lnTo>
                  <a:pt x="0" y="5636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513" t="-177036" r="-219513" b="-27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41026" y="3856763"/>
            <a:ext cx="8344502" cy="4248081"/>
          </a:xfrm>
          <a:custGeom>
            <a:avLst/>
            <a:gdLst/>
            <a:ahLst/>
            <a:cxnLst/>
            <a:rect r="r" b="b" t="t" l="l"/>
            <a:pathLst>
              <a:path h="4248081" w="8344502">
                <a:moveTo>
                  <a:pt x="0" y="0"/>
                </a:moveTo>
                <a:lnTo>
                  <a:pt x="8344501" y="0"/>
                </a:lnTo>
                <a:lnTo>
                  <a:pt x="8344501" y="4248081"/>
                </a:lnTo>
                <a:lnTo>
                  <a:pt x="0" y="4248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705" t="-158661" r="-134500" b="-984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6127" y="1975731"/>
            <a:ext cx="16523173" cy="137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Singapore Grand Prix </a:t>
            </a:r>
            <a:r>
              <a:rPr lang="en-US" sz="5271">
                <a:solidFill>
                  <a:srgbClr val="FF0000"/>
                </a:solidFill>
                <a:latin typeface="Neue Machina Ultra-Bold"/>
              </a:rPr>
              <a:t>fastest lap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 timing dataframe.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518" y="727075"/>
            <a:ext cx="15603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INITIAL DATA INSIGHTS/PITSTOP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518" y="727075"/>
            <a:ext cx="6318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ABSTRACTION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8593" y="2516499"/>
            <a:ext cx="11864656" cy="59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2"/>
              </a:lnSpc>
            </a:pPr>
            <a:r>
              <a:rPr lang="en-US" sz="4242">
                <a:solidFill>
                  <a:srgbClr val="FFFFFF"/>
                </a:solidFill>
                <a:latin typeface="Neue Machina Ultra-Bold"/>
              </a:rPr>
              <a:t>Our Variables:</a:t>
            </a:r>
          </a:p>
          <a:p>
            <a:pPr>
              <a:lnSpc>
                <a:spcPts val="4242"/>
              </a:lnSpc>
            </a:pPr>
          </a:p>
          <a:p>
            <a:pPr marL="915900" indent="-457950" lvl="1">
              <a:lnSpc>
                <a:spcPts val="4242"/>
              </a:lnSpc>
              <a:buFont typeface="Arial"/>
              <a:buChar char="•"/>
            </a:pPr>
            <a:r>
              <a:rPr lang="en-US" sz="4242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4242">
                <a:solidFill>
                  <a:srgbClr val="03E4E4"/>
                </a:solidFill>
                <a:latin typeface="Neue Machina Ultra-Bold"/>
              </a:rPr>
              <a:t>lap time</a:t>
            </a:r>
            <a:r>
              <a:rPr lang="en-US" sz="4242">
                <a:solidFill>
                  <a:srgbClr val="FFFFFF"/>
                </a:solidFill>
                <a:latin typeface="Neue Machina Ultra-Bold"/>
              </a:rPr>
              <a:t>.</a:t>
            </a:r>
          </a:p>
          <a:p>
            <a:pPr>
              <a:lnSpc>
                <a:spcPts val="4242"/>
              </a:lnSpc>
            </a:pPr>
          </a:p>
          <a:p>
            <a:pPr marL="915900" indent="-457950" lvl="1">
              <a:lnSpc>
                <a:spcPts val="4242"/>
              </a:lnSpc>
              <a:buFont typeface="Arial"/>
              <a:buChar char="•"/>
            </a:pPr>
            <a:r>
              <a:rPr lang="en-US" sz="4242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4242">
                <a:solidFill>
                  <a:srgbClr val="03E4E4"/>
                </a:solidFill>
                <a:latin typeface="Neue Machina Ultra-Bold"/>
              </a:rPr>
              <a:t>pitstop</a:t>
            </a:r>
            <a:r>
              <a:rPr lang="en-US" sz="4242">
                <a:solidFill>
                  <a:srgbClr val="FFFFFF"/>
                </a:solidFill>
                <a:latin typeface="Neue Machina Ultra-Bold"/>
              </a:rPr>
              <a:t> time.</a:t>
            </a:r>
          </a:p>
          <a:p>
            <a:pPr>
              <a:lnSpc>
                <a:spcPts val="4242"/>
              </a:lnSpc>
            </a:pPr>
          </a:p>
          <a:p>
            <a:pPr marL="915900" indent="-457950" lvl="1">
              <a:lnSpc>
                <a:spcPts val="4242"/>
              </a:lnSpc>
              <a:buFont typeface="Arial"/>
              <a:buChar char="•"/>
            </a:pPr>
            <a:r>
              <a:rPr lang="en-US" sz="4242">
                <a:solidFill>
                  <a:srgbClr val="FFFFFF"/>
                </a:solidFill>
                <a:latin typeface="Neue Machina Ultra-Bold"/>
              </a:rPr>
              <a:t>D</a:t>
            </a:r>
            <a:r>
              <a:rPr lang="en-US" sz="4242">
                <a:solidFill>
                  <a:srgbClr val="FFFFFF"/>
                </a:solidFill>
                <a:latin typeface="Neue Machina Ultra-Bold"/>
              </a:rPr>
              <a:t>river </a:t>
            </a:r>
            <a:r>
              <a:rPr lang="en-US" sz="4242">
                <a:solidFill>
                  <a:srgbClr val="03E4E4"/>
                </a:solidFill>
                <a:latin typeface="Neue Machina Ultra-Bold"/>
              </a:rPr>
              <a:t>fastest lap</a:t>
            </a:r>
            <a:r>
              <a:rPr lang="en-US" sz="4242">
                <a:solidFill>
                  <a:srgbClr val="FFFFFF"/>
                </a:solidFill>
                <a:latin typeface="Neue Machina Ultra-Bold"/>
              </a:rPr>
              <a:t> time.</a:t>
            </a:r>
          </a:p>
          <a:p>
            <a:pPr>
              <a:lnSpc>
                <a:spcPts val="4242"/>
              </a:lnSpc>
            </a:pPr>
          </a:p>
          <a:p>
            <a:pPr marL="915900" indent="-457950" lvl="1">
              <a:lnSpc>
                <a:spcPts val="4242"/>
              </a:lnSpc>
              <a:buFont typeface="Arial"/>
              <a:buChar char="•"/>
            </a:pPr>
            <a:r>
              <a:rPr lang="en-US" sz="4242">
                <a:solidFill>
                  <a:srgbClr val="FFFFFF"/>
                </a:solidFill>
                <a:latin typeface="Neue Machina Ultra-Bold"/>
              </a:rPr>
              <a:t>D</a:t>
            </a:r>
            <a:r>
              <a:rPr lang="en-US" sz="4242">
                <a:solidFill>
                  <a:srgbClr val="FFFFFF"/>
                </a:solidFill>
                <a:latin typeface="Neue Machina Ultra-Bold"/>
              </a:rPr>
              <a:t>river </a:t>
            </a:r>
            <a:r>
              <a:rPr lang="en-US" sz="4242">
                <a:solidFill>
                  <a:srgbClr val="03E4E4"/>
                </a:solidFill>
                <a:latin typeface="Neue Machina Ultra-Bold"/>
              </a:rPr>
              <a:t>starting grid</a:t>
            </a:r>
            <a:r>
              <a:rPr lang="en-US" sz="4242">
                <a:solidFill>
                  <a:srgbClr val="FFFFFF"/>
                </a:solidFill>
                <a:latin typeface="Neue Machina Ultra-Bold"/>
              </a:rPr>
              <a:t> position.</a:t>
            </a:r>
          </a:p>
          <a:p>
            <a:pPr>
              <a:lnSpc>
                <a:spcPts val="4242"/>
              </a:lnSpc>
            </a:pPr>
          </a:p>
          <a:p>
            <a:pPr marL="915900" indent="-457950" lvl="1">
              <a:lnSpc>
                <a:spcPts val="4242"/>
              </a:lnSpc>
              <a:spcBef>
                <a:spcPct val="0"/>
              </a:spcBef>
              <a:buFont typeface="Arial"/>
              <a:buChar char="•"/>
            </a:pPr>
            <a:r>
              <a:rPr lang="en-US" sz="4242">
                <a:solidFill>
                  <a:srgbClr val="03E4E4"/>
                </a:solidFill>
                <a:latin typeface="Neue Machina Ultra-Bold"/>
              </a:rPr>
              <a:t>W</a:t>
            </a:r>
            <a:r>
              <a:rPr lang="en-US" sz="4242">
                <a:solidFill>
                  <a:srgbClr val="03E4E4"/>
                </a:solidFill>
                <a:latin typeface="Neue Machina Ultra-Bold"/>
              </a:rPr>
              <a:t>eather</a:t>
            </a:r>
            <a:r>
              <a:rPr lang="en-US" sz="4242">
                <a:solidFill>
                  <a:srgbClr val="FFFFFF"/>
                </a:solidFill>
                <a:latin typeface="Neue Machina Ultra-Bold"/>
              </a:rPr>
              <a:t> conditions (wet / not wet).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540876" y="650875"/>
            <a:ext cx="5946196" cy="59461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-31141" t="0" r="-3114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03E4E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03E4E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0193" y="3446018"/>
            <a:ext cx="12367613" cy="356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9251">
                <a:solidFill>
                  <a:srgbClr val="FFFFFF"/>
                </a:solidFill>
                <a:latin typeface="HK Modular Bold"/>
              </a:rPr>
              <a:t>DATA PREPARATION &amp; CLEANING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2998" y="2534181"/>
            <a:ext cx="8322174" cy="5218638"/>
          </a:xfrm>
          <a:custGeom>
            <a:avLst/>
            <a:gdLst/>
            <a:ahLst/>
            <a:cxnLst/>
            <a:rect r="r" b="b" t="t" l="l"/>
            <a:pathLst>
              <a:path h="5218638" w="8322174">
                <a:moveTo>
                  <a:pt x="0" y="0"/>
                </a:moveTo>
                <a:lnTo>
                  <a:pt x="8322174" y="0"/>
                </a:lnTo>
                <a:lnTo>
                  <a:pt x="8322174" y="5218638"/>
                </a:lnTo>
                <a:lnTo>
                  <a:pt x="0" y="521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" t="0" r="-1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518" y="727075"/>
            <a:ext cx="8897655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DATA PREPARATION AND CLEANING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013245" y="496935"/>
          <a:ext cx="7316807" cy="1352002"/>
        </p:xfrm>
        <a:graphic>
          <a:graphicData uri="http://schemas.openxmlformats.org/drawingml/2006/table">
            <a:tbl>
              <a:tblPr/>
              <a:tblGrid>
                <a:gridCol w="1412451"/>
                <a:gridCol w="5904356"/>
              </a:tblGrid>
              <a:tr h="105289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FFFFFF"/>
                          </a:solidFill>
                          <a:latin typeface="Space Mono Bold"/>
                        </a:rPr>
                        <a:t>1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Calculate average lap times and pitstop times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013245" y="5101512"/>
          <a:ext cx="5727465" cy="1267428"/>
        </p:xfrm>
        <a:graphic>
          <a:graphicData uri="http://schemas.openxmlformats.org/drawingml/2006/table">
            <a:tbl>
              <a:tblPr/>
              <a:tblGrid>
                <a:gridCol w="1105641"/>
                <a:gridCol w="4621824"/>
              </a:tblGrid>
              <a:tr h="119525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FFFFFF"/>
                          </a:solidFill>
                          <a:latin typeface="Space Mono Bold"/>
                        </a:rPr>
                        <a:t>4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Merged all the data frames together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013245" y="3690764"/>
          <a:ext cx="7316807" cy="1352002"/>
        </p:xfrm>
        <a:graphic>
          <a:graphicData uri="http://schemas.openxmlformats.org/drawingml/2006/table">
            <a:tbl>
              <a:tblPr/>
              <a:tblGrid>
                <a:gridCol w="1412451"/>
                <a:gridCol w="5904356"/>
              </a:tblGrid>
              <a:tr h="105832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FFFFFF"/>
                          </a:solidFill>
                          <a:latin typeface="Space Mono Bold"/>
                        </a:rPr>
                        <a:t>3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Dropped unimportant/repeated data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013245" y="6721365"/>
          <a:ext cx="5727465" cy="1267428"/>
        </p:xfrm>
        <a:graphic>
          <a:graphicData uri="http://schemas.openxmlformats.org/drawingml/2006/table">
            <a:tbl>
              <a:tblPr/>
              <a:tblGrid>
                <a:gridCol w="1105641"/>
                <a:gridCol w="4621824"/>
              </a:tblGrid>
              <a:tr h="119525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FFFFFF"/>
                          </a:solidFill>
                          <a:latin typeface="Space Mono Bold"/>
                        </a:rPr>
                        <a:t>5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Changed positions to 0/1, indicating top 5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013245" y="1908542"/>
          <a:ext cx="7316807" cy="1826559"/>
        </p:xfrm>
        <a:graphic>
          <a:graphicData uri="http://schemas.openxmlformats.org/drawingml/2006/table">
            <a:tbl>
              <a:tblPr/>
              <a:tblGrid>
                <a:gridCol w="1412451"/>
                <a:gridCol w="5904356"/>
              </a:tblGrid>
              <a:tr h="18265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FFFFFF"/>
                          </a:solidFill>
                          <a:latin typeface="Space Mono Bold"/>
                        </a:rPr>
                        <a:t>2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Converted fastest lap times from a string to a float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2179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013245" y="8341218"/>
          <a:ext cx="5727465" cy="1448848"/>
        </p:xfrm>
        <a:graphic>
          <a:graphicData uri="http://schemas.openxmlformats.org/drawingml/2006/table">
            <a:tbl>
              <a:tblPr/>
              <a:tblGrid>
                <a:gridCol w="1105641"/>
                <a:gridCol w="4621824"/>
              </a:tblGrid>
              <a:tr h="144884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FFFFFF"/>
                          </a:solidFill>
                          <a:latin typeface="Space Mono Bold"/>
                        </a:rPr>
                        <a:t>6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Changed driverId and raceId to code names and race years 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-2460100" y="5365659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2804802"/>
            <a:ext cx="11498607" cy="355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sz="9206">
                <a:solidFill>
                  <a:srgbClr val="FFFFFF"/>
                </a:solidFill>
                <a:latin typeface="HK Modular Bold"/>
              </a:rPr>
              <a:t>EXPLORATORY DATA ANALYSIS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94697" y="6564113"/>
            <a:ext cx="11498607" cy="1732280"/>
            <a:chOff x="0" y="0"/>
            <a:chExt cx="15331476" cy="23097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62702" y="-95250"/>
              <a:ext cx="13806071" cy="240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sz="5299" spc="1589">
                  <a:solidFill>
                    <a:srgbClr val="FFFFFF"/>
                  </a:solidFill>
                  <a:latin typeface="Space Mono Bold"/>
                </a:rPr>
                <a:t>UNI-VARIATE VISUALIZATION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109643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3101069" y="109643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83224" y="1347039"/>
            <a:ext cx="11376076" cy="8686967"/>
          </a:xfrm>
          <a:custGeom>
            <a:avLst/>
            <a:gdLst/>
            <a:ahLst/>
            <a:cxnLst/>
            <a:rect r="r" b="b" t="t" l="l"/>
            <a:pathLst>
              <a:path h="8686967" w="11376076">
                <a:moveTo>
                  <a:pt x="0" y="0"/>
                </a:moveTo>
                <a:lnTo>
                  <a:pt x="11376076" y="0"/>
                </a:lnTo>
                <a:lnTo>
                  <a:pt x="11376076" y="8686967"/>
                </a:lnTo>
                <a:lnTo>
                  <a:pt x="0" y="8686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UNI-VARIATE 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8816" y="1832045"/>
            <a:ext cx="5427964" cy="80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5271">
                <a:solidFill>
                  <a:srgbClr val="FF0000"/>
                </a:solidFill>
                <a:latin typeface="Neue Machina Ultra-Bold"/>
              </a:rPr>
              <a:t>lap time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 (ms)</a:t>
            </a:r>
          </a:p>
          <a:p>
            <a:pPr>
              <a:lnSpc>
                <a:spcPts val="5271"/>
              </a:lnSpc>
            </a:pPr>
          </a:p>
          <a:p>
            <a:pPr>
              <a:lnSpc>
                <a:spcPts val="5271"/>
              </a:lnSpc>
            </a:pPr>
          </a:p>
          <a:p>
            <a:pPr marL="1138159" indent="-569080" lvl="1">
              <a:lnSpc>
                <a:spcPts val="5271"/>
              </a:lnSpc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5271">
                <a:solidFill>
                  <a:srgbClr val="FF0000"/>
                </a:solidFill>
                <a:latin typeface="Neue Machina Ultra-Bold"/>
              </a:rPr>
              <a:t>pitstop 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time (s)</a:t>
            </a:r>
          </a:p>
          <a:p>
            <a:pPr>
              <a:lnSpc>
                <a:spcPts val="5271"/>
              </a:lnSpc>
            </a:pPr>
          </a:p>
          <a:p>
            <a:pPr>
              <a:lnSpc>
                <a:spcPts val="5271"/>
              </a:lnSpc>
            </a:pPr>
          </a:p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F0000"/>
                </a:solidFill>
                <a:latin typeface="Neue Machina Ultra-Bold"/>
              </a:rPr>
              <a:t>Fastest lap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 time (ms)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UNI-VARIATE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24586" y="4171674"/>
            <a:ext cx="5427964" cy="20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Singapore GP </a:t>
            </a:r>
            <a:r>
              <a:rPr lang="en-US" sz="5271">
                <a:solidFill>
                  <a:srgbClr val="FF0000"/>
                </a:solidFill>
                <a:latin typeface="Neue Machina Ultra-Bold"/>
              </a:rPr>
              <a:t>weather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 conditions.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973520"/>
            <a:ext cx="10060761" cy="7719803"/>
          </a:xfrm>
          <a:custGeom>
            <a:avLst/>
            <a:gdLst/>
            <a:ahLst/>
            <a:cxnLst/>
            <a:rect r="r" b="b" t="t" l="l"/>
            <a:pathLst>
              <a:path h="7719803" w="10060761">
                <a:moveTo>
                  <a:pt x="0" y="0"/>
                </a:moveTo>
                <a:lnTo>
                  <a:pt x="10060761" y="0"/>
                </a:lnTo>
                <a:lnTo>
                  <a:pt x="10060761" y="7719803"/>
                </a:lnTo>
                <a:lnTo>
                  <a:pt x="0" y="7719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83743" y="-2437884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2804802"/>
            <a:ext cx="11498607" cy="355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sz="9206">
                <a:solidFill>
                  <a:srgbClr val="FFFFFF"/>
                </a:solidFill>
                <a:latin typeface="HK Modular Bold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66723" y="6468863"/>
            <a:ext cx="10354553" cy="182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spc="1589">
                <a:solidFill>
                  <a:srgbClr val="FFFFFF"/>
                </a:solidFill>
                <a:latin typeface="Space Mono Bold"/>
              </a:rPr>
              <a:t>BI-VARIATE VISUALIZATION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3394697" y="7386438"/>
            <a:ext cx="1672805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3220498" y="7386438"/>
            <a:ext cx="1672805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6627" y="480740"/>
            <a:ext cx="17014746" cy="9325520"/>
            <a:chOff x="0" y="0"/>
            <a:chExt cx="22686328" cy="124340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4980" y="26811"/>
              <a:ext cx="22521349" cy="12407216"/>
            </a:xfrm>
            <a:custGeom>
              <a:avLst/>
              <a:gdLst/>
              <a:ahLst/>
              <a:cxnLst/>
              <a:rect r="r" b="b" t="t" l="l"/>
              <a:pathLst>
                <a:path h="12407216" w="22521349">
                  <a:moveTo>
                    <a:pt x="0" y="0"/>
                  </a:moveTo>
                  <a:lnTo>
                    <a:pt x="22521348" y="0"/>
                  </a:lnTo>
                  <a:lnTo>
                    <a:pt x="22521348" y="12407216"/>
                  </a:lnTo>
                  <a:lnTo>
                    <a:pt x="0" y="12407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6200"/>
              <a:ext cx="8538421" cy="821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30"/>
                </a:lnSpc>
              </a:pPr>
              <a:r>
                <a:rPr lang="en-US" sz="4430">
                  <a:solidFill>
                    <a:srgbClr val="000000"/>
                  </a:solidFill>
                  <a:latin typeface="HK Modular Bold"/>
                </a:rPr>
                <a:t>CONTENT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537932" y="4519213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94052" y="-1693389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822778" y="1897717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2" y="0"/>
                </a:lnTo>
                <a:lnTo>
                  <a:pt x="1328802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15794" y="1346536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</a:rPr>
              <a:t>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3828405" y="3705453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21421" y="3154271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</a:rPr>
              <a:t>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3822778" y="5518307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2" y="0"/>
                </a:lnTo>
                <a:lnTo>
                  <a:pt x="1328802" y="1142770"/>
                </a:lnTo>
                <a:lnTo>
                  <a:pt x="0" y="1142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15794" y="4967126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</a:rPr>
              <a:t>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3828405" y="7331162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21421" y="6779981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</a:rPr>
              <a:t>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5400000">
            <a:off x="9287584" y="1897717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2" y="0"/>
                </a:lnTo>
                <a:lnTo>
                  <a:pt x="1328802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380600" y="1346536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</a:rPr>
              <a:t>5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400000">
            <a:off x="9289169" y="3705453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382185" y="3154271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</a:rPr>
              <a:t>6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5400000">
            <a:off x="9286356" y="5518307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70"/>
                </a:lnTo>
                <a:lnTo>
                  <a:pt x="0" y="1142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379372" y="4967126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</a:rPr>
              <a:t>7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5400000">
            <a:off x="9289169" y="7331162"/>
            <a:ext cx="1328801" cy="1142769"/>
          </a:xfrm>
          <a:custGeom>
            <a:avLst/>
            <a:gdLst/>
            <a:ahLst/>
            <a:cxnLst/>
            <a:rect r="r" b="b" t="t" l="l"/>
            <a:pathLst>
              <a:path h="1142769" w="1328801">
                <a:moveTo>
                  <a:pt x="0" y="0"/>
                </a:moveTo>
                <a:lnTo>
                  <a:pt x="1328801" y="0"/>
                </a:lnTo>
                <a:lnTo>
                  <a:pt x="1328801" y="1142769"/>
                </a:lnTo>
                <a:lnTo>
                  <a:pt x="0" y="11427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382185" y="6779981"/>
            <a:ext cx="1106507" cy="194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1316">
                <a:solidFill>
                  <a:srgbClr val="000000"/>
                </a:solidFill>
                <a:latin typeface="Ara Hamah Alfidaa"/>
              </a:rPr>
              <a:t>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77122" y="3798757"/>
            <a:ext cx="3288089" cy="131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</a:rPr>
              <a:t>Objective &amp; Problem Statements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33495" y="5827138"/>
            <a:ext cx="3288089" cy="4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</a:rPr>
              <a:t>Our Data Set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30479" y="4023808"/>
            <a:ext cx="3288089" cy="8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TT Chocolates"/>
              </a:rPr>
              <a:t>Machine Learning (ML) Modules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84116" y="5658719"/>
            <a:ext cx="3288089" cy="89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</a:rPr>
              <a:t>Project Outcome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75537" y="2058531"/>
            <a:ext cx="3288089" cy="89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</a:rPr>
              <a:t>Project Motivation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30479" y="7424466"/>
            <a:ext cx="3288089" cy="89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</a:rPr>
              <a:t>Data-driven Insights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37720" y="2058531"/>
            <a:ext cx="3288089" cy="131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Neue Machina"/>
              </a:rPr>
              <a:t>Exploratory Data Analysis (EDA)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33495" y="7478671"/>
            <a:ext cx="3288089" cy="8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8"/>
              </a:lnSpc>
            </a:pPr>
            <a:r>
              <a:rPr lang="en-US" sz="3246" spc="25">
                <a:solidFill>
                  <a:srgbClr val="FFFFFF"/>
                </a:solidFill>
                <a:latin typeface="TT Chocolates"/>
              </a:rPr>
              <a:t>Data Preparation &amp; Cleaning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05853" y="4366854"/>
            <a:ext cx="5427964" cy="270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Average</a:t>
            </a:r>
            <a:r>
              <a:rPr lang="en-US" sz="5271">
                <a:solidFill>
                  <a:srgbClr val="F8D210"/>
                </a:solidFill>
                <a:latin typeface="Neue Machina Ultra-Bold"/>
              </a:rPr>
              <a:t> lap 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times (ms) vs </a:t>
            </a:r>
            <a:r>
              <a:rPr lang="en-US" sz="5271">
                <a:solidFill>
                  <a:srgbClr val="F8D210"/>
                </a:solidFill>
                <a:latin typeface="Neue Machina Ultra-Bold"/>
              </a:rPr>
              <a:t>Position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34947" y="9152305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97789" y="9152305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40044" y="9334500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3438" y="9334500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096606" y="4399102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617226"/>
            <a:ext cx="10478720" cy="8175887"/>
          </a:xfrm>
          <a:custGeom>
            <a:avLst/>
            <a:gdLst/>
            <a:ahLst/>
            <a:cxnLst/>
            <a:rect r="r" b="b" t="t" l="l"/>
            <a:pathLst>
              <a:path h="8175887" w="10478720">
                <a:moveTo>
                  <a:pt x="0" y="0"/>
                </a:moveTo>
                <a:lnTo>
                  <a:pt x="10478720" y="0"/>
                </a:lnTo>
                <a:lnTo>
                  <a:pt x="10478720" y="8175887"/>
                </a:lnTo>
                <a:lnTo>
                  <a:pt x="0" y="817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774279"/>
            <a:ext cx="10478720" cy="283756"/>
            <a:chOff x="0" y="0"/>
            <a:chExt cx="2759828" cy="74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59827" cy="74734"/>
            </a:xfrm>
            <a:custGeom>
              <a:avLst/>
              <a:gdLst/>
              <a:ahLst/>
              <a:cxnLst/>
              <a:rect r="r" b="b" t="t" l="l"/>
              <a:pathLst>
                <a:path h="74734" w="2759827">
                  <a:moveTo>
                    <a:pt x="0" y="0"/>
                  </a:moveTo>
                  <a:lnTo>
                    <a:pt x="2759827" y="0"/>
                  </a:lnTo>
                  <a:lnTo>
                    <a:pt x="2759827" y="74734"/>
                  </a:lnTo>
                  <a:lnTo>
                    <a:pt x="0" y="747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759828" cy="84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BI-VARIATE VISUALIZATION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829535" y="9391856"/>
            <a:ext cx="545502" cy="5455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861724" y="9425056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940044" y="9410906"/>
            <a:ext cx="545502" cy="54550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972233" y="9439481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9032" y="1620435"/>
            <a:ext cx="9241878" cy="8106224"/>
          </a:xfrm>
          <a:custGeom>
            <a:avLst/>
            <a:gdLst/>
            <a:ahLst/>
            <a:cxnLst/>
            <a:rect r="r" b="b" t="t" l="l"/>
            <a:pathLst>
              <a:path h="8106224" w="9241878">
                <a:moveTo>
                  <a:pt x="0" y="0"/>
                </a:moveTo>
                <a:lnTo>
                  <a:pt x="9241878" y="0"/>
                </a:lnTo>
                <a:lnTo>
                  <a:pt x="9241878" y="8106223"/>
                </a:lnTo>
                <a:lnTo>
                  <a:pt x="0" y="8106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BI-VARIATE 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05853" y="4366854"/>
            <a:ext cx="5427964" cy="20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8D210"/>
                </a:solidFill>
                <a:latin typeface="Neue Machina Ultra-Bold"/>
              </a:rPr>
              <a:t>Fastest lap 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times (ms) vs </a:t>
            </a:r>
            <a:r>
              <a:rPr lang="en-US" sz="5271">
                <a:solidFill>
                  <a:srgbClr val="F8D210"/>
                </a:solidFill>
                <a:latin typeface="Neue Machina Ultra-Bold"/>
              </a:rPr>
              <a:t>Position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05853" y="8683947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055918">
            <a:off x="11465419" y="5285413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89032" y="9707178"/>
            <a:ext cx="9241878" cy="368128"/>
            <a:chOff x="0" y="0"/>
            <a:chExt cx="2434075" cy="969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4075" cy="96956"/>
            </a:xfrm>
            <a:custGeom>
              <a:avLst/>
              <a:gdLst/>
              <a:ahLst/>
              <a:cxnLst/>
              <a:rect r="r" b="b" t="t" l="l"/>
              <a:pathLst>
                <a:path h="96956" w="2434075">
                  <a:moveTo>
                    <a:pt x="0" y="0"/>
                  </a:moveTo>
                  <a:lnTo>
                    <a:pt x="2434075" y="0"/>
                  </a:lnTo>
                  <a:lnTo>
                    <a:pt x="2434075" y="96956"/>
                  </a:lnTo>
                  <a:lnTo>
                    <a:pt x="0" y="969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434075" cy="106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77990" y="9453907"/>
            <a:ext cx="545502" cy="5455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844026" y="9453907"/>
            <a:ext cx="545502" cy="5455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44026" y="9530107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42368" y="9530107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63875" y="-2709007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212" y="1333384"/>
            <a:ext cx="8813682" cy="8795695"/>
          </a:xfrm>
          <a:custGeom>
            <a:avLst/>
            <a:gdLst/>
            <a:ahLst/>
            <a:cxnLst/>
            <a:rect r="r" b="b" t="t" l="l"/>
            <a:pathLst>
              <a:path h="8795695" w="8813682">
                <a:moveTo>
                  <a:pt x="0" y="0"/>
                </a:moveTo>
                <a:lnTo>
                  <a:pt x="8813682" y="0"/>
                </a:lnTo>
                <a:lnTo>
                  <a:pt x="8813682" y="8795695"/>
                </a:lnTo>
                <a:lnTo>
                  <a:pt x="0" y="87956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80283" y="9344805"/>
            <a:ext cx="477544" cy="477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BI-VARIATE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5853" y="4366854"/>
            <a:ext cx="5427964" cy="20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Average</a:t>
            </a:r>
            <a:r>
              <a:rPr lang="en-US" sz="5271">
                <a:solidFill>
                  <a:srgbClr val="F8D210"/>
                </a:solidFill>
                <a:latin typeface="Neue Machina Ultra-Bold"/>
              </a:rPr>
              <a:t> pitstop 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(s) vs </a:t>
            </a:r>
            <a:r>
              <a:rPr lang="en-US" sz="5271">
                <a:solidFill>
                  <a:srgbClr val="F8D210"/>
                </a:solidFill>
                <a:latin typeface="Neue Machina Ultra-Bold"/>
              </a:rPr>
              <a:t>Position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80283" y="9334500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0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670998" y="9258300"/>
            <a:ext cx="545502" cy="5455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703187" y="9334500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6361" y="394862"/>
            <a:ext cx="14496311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BI-VARIATE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36144" y="7542646"/>
            <a:ext cx="8415713" cy="20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8D210"/>
                </a:solidFill>
                <a:latin typeface="Neue Machina Ultra-Bold"/>
              </a:rPr>
              <a:t>Starting grid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 positions vs </a:t>
            </a:r>
            <a:r>
              <a:rPr lang="en-US" sz="5271">
                <a:solidFill>
                  <a:srgbClr val="F8D210"/>
                </a:solidFill>
                <a:latin typeface="Neue Machina Ultra-Bold"/>
              </a:rPr>
              <a:t>Position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34947" y="9152305"/>
            <a:ext cx="481124" cy="57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4304">
                <a:solidFill>
                  <a:srgbClr val="000000"/>
                </a:solidFill>
                <a:latin typeface="HK Modular Bold"/>
              </a:rPr>
              <a:t>0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72705" y="2083107"/>
            <a:ext cx="14142591" cy="4796071"/>
          </a:xfrm>
          <a:custGeom>
            <a:avLst/>
            <a:gdLst/>
            <a:ahLst/>
            <a:cxnLst/>
            <a:rect r="r" b="b" t="t" l="l"/>
            <a:pathLst>
              <a:path h="4796071" w="14142591">
                <a:moveTo>
                  <a:pt x="0" y="0"/>
                </a:moveTo>
                <a:lnTo>
                  <a:pt x="14142590" y="0"/>
                </a:lnTo>
                <a:lnTo>
                  <a:pt x="14142590" y="4796071"/>
                </a:lnTo>
                <a:lnTo>
                  <a:pt x="0" y="4796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58249" y="4975149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5"/>
                </a:lnTo>
                <a:lnTo>
                  <a:pt x="0" y="7581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2804802"/>
            <a:ext cx="11498607" cy="355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sz="9206">
                <a:solidFill>
                  <a:srgbClr val="FFFFFF"/>
                </a:solidFill>
                <a:latin typeface="HK Modular Bold"/>
              </a:rPr>
              <a:t>EXPLORATORY DATA ANALYSIS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94697" y="6564113"/>
            <a:ext cx="11498607" cy="1732280"/>
            <a:chOff x="0" y="0"/>
            <a:chExt cx="15331476" cy="23097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62702" y="-95250"/>
              <a:ext cx="13806071" cy="240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sz="5299" spc="1589">
                  <a:solidFill>
                    <a:srgbClr val="FFFFFF"/>
                  </a:solidFill>
                  <a:latin typeface="Space Mono Bold"/>
                </a:rPr>
                <a:t>MULTI-VARIATE VISUALIZATION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109643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3101069" y="109643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82409" y="4421655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189" y="1443704"/>
            <a:ext cx="8718132" cy="8718132"/>
          </a:xfrm>
          <a:custGeom>
            <a:avLst/>
            <a:gdLst/>
            <a:ahLst/>
            <a:cxnLst/>
            <a:rect r="r" b="b" t="t" l="l"/>
            <a:pathLst>
              <a:path h="8718132" w="8718132">
                <a:moveTo>
                  <a:pt x="0" y="0"/>
                </a:moveTo>
                <a:lnTo>
                  <a:pt x="8718132" y="0"/>
                </a:lnTo>
                <a:lnTo>
                  <a:pt x="8718132" y="8718132"/>
                </a:lnTo>
                <a:lnTo>
                  <a:pt x="0" y="8718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6361" y="394862"/>
            <a:ext cx="1536937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MULTI-VARIATE 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05853" y="4366854"/>
            <a:ext cx="5427964" cy="270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Average</a:t>
            </a:r>
            <a:r>
              <a:rPr lang="en-US" sz="5271">
                <a:solidFill>
                  <a:srgbClr val="F8D210"/>
                </a:solidFill>
                <a:latin typeface="Neue Machina Ultra-Bold"/>
              </a:rPr>
              <a:t> lap time 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(ms)</a:t>
            </a:r>
            <a:r>
              <a:rPr lang="en-US" sz="5271">
                <a:solidFill>
                  <a:srgbClr val="F8D210"/>
                </a:solidFill>
                <a:latin typeface="Neue Machina Ultra-Bold"/>
              </a:rPr>
              <a:t> 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vs</a:t>
            </a:r>
            <a:r>
              <a:rPr lang="en-US" sz="5271">
                <a:solidFill>
                  <a:srgbClr val="F8D210"/>
                </a:solidFill>
                <a:latin typeface="Neue Machina Ultra-Bold"/>
              </a:rPr>
              <a:t> weather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6361" y="394862"/>
            <a:ext cx="1559231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MULTI-VARIATE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41505" y="1832045"/>
            <a:ext cx="5427964" cy="80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8159" indent="-569080" lvl="1">
              <a:lnSpc>
                <a:spcPts val="5271"/>
              </a:lnSpc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5271">
                <a:solidFill>
                  <a:srgbClr val="03E4E4"/>
                </a:solidFill>
                <a:latin typeface="Neue Machina Ultra-Bold"/>
              </a:rPr>
              <a:t>pitstop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 time (s)</a:t>
            </a:r>
          </a:p>
          <a:p>
            <a:pPr>
              <a:lnSpc>
                <a:spcPts val="5271"/>
              </a:lnSpc>
            </a:pPr>
          </a:p>
          <a:p>
            <a:pPr>
              <a:lnSpc>
                <a:spcPts val="5271"/>
              </a:lnSpc>
            </a:pPr>
          </a:p>
          <a:p>
            <a:pPr marL="1138159" indent="-569080" lvl="1">
              <a:lnSpc>
                <a:spcPts val="5271"/>
              </a:lnSpc>
              <a:buFont typeface="Arial"/>
              <a:buChar char="•"/>
            </a:pPr>
            <a:r>
              <a:rPr lang="en-US" sz="5271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5271">
                <a:solidFill>
                  <a:srgbClr val="03E4E4"/>
                </a:solidFill>
                <a:latin typeface="Neue Machina Ultra-Bold"/>
              </a:rPr>
              <a:t>lap time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 (ms)</a:t>
            </a:r>
          </a:p>
          <a:p>
            <a:pPr>
              <a:lnSpc>
                <a:spcPts val="5271"/>
              </a:lnSpc>
            </a:pPr>
          </a:p>
          <a:p>
            <a:pPr>
              <a:lnSpc>
                <a:spcPts val="5271"/>
              </a:lnSpc>
            </a:pPr>
          </a:p>
          <a:p>
            <a:pPr marL="1138159" indent="-569080" lvl="1">
              <a:lnSpc>
                <a:spcPts val="5271"/>
              </a:lnSpc>
              <a:spcBef>
                <a:spcPct val="0"/>
              </a:spcBef>
              <a:buFont typeface="Arial"/>
              <a:buChar char="•"/>
            </a:pPr>
            <a:r>
              <a:rPr lang="en-US" sz="5271">
                <a:solidFill>
                  <a:srgbClr val="03E4E4"/>
                </a:solidFill>
                <a:latin typeface="Neue Machina Ultra-Bold"/>
              </a:rPr>
              <a:t>Fastest lap </a:t>
            </a:r>
            <a:r>
              <a:rPr lang="en-US" sz="5271">
                <a:solidFill>
                  <a:srgbClr val="FFFFFF"/>
                </a:solidFill>
                <a:latin typeface="Neue Machina Ultra-Bold"/>
              </a:rPr>
              <a:t>time (ms)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48774" y="1403953"/>
            <a:ext cx="6373898" cy="8753304"/>
          </a:xfrm>
          <a:custGeom>
            <a:avLst/>
            <a:gdLst/>
            <a:ahLst/>
            <a:cxnLst/>
            <a:rect r="r" b="b" t="t" l="l"/>
            <a:pathLst>
              <a:path h="8753304" w="6373898">
                <a:moveTo>
                  <a:pt x="0" y="0"/>
                </a:moveTo>
                <a:lnTo>
                  <a:pt x="6373897" y="0"/>
                </a:lnTo>
                <a:lnTo>
                  <a:pt x="6373897" y="8753304"/>
                </a:lnTo>
                <a:lnTo>
                  <a:pt x="0" y="8753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3" r="0" b="-330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4738" y="-1037980"/>
            <a:ext cx="5455711" cy="5965489"/>
          </a:xfrm>
          <a:custGeom>
            <a:avLst/>
            <a:gdLst/>
            <a:ahLst/>
            <a:cxnLst/>
            <a:rect r="r" b="b" t="t" l="l"/>
            <a:pathLst>
              <a:path h="5965489" w="5455711">
                <a:moveTo>
                  <a:pt x="0" y="0"/>
                </a:moveTo>
                <a:lnTo>
                  <a:pt x="5455711" y="0"/>
                </a:lnTo>
                <a:lnTo>
                  <a:pt x="5455711" y="5965489"/>
                </a:lnTo>
                <a:lnTo>
                  <a:pt x="0" y="596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28793" y="1276803"/>
            <a:ext cx="8091880" cy="8058764"/>
          </a:xfrm>
          <a:custGeom>
            <a:avLst/>
            <a:gdLst/>
            <a:ahLst/>
            <a:cxnLst/>
            <a:rect r="r" b="b" t="t" l="l"/>
            <a:pathLst>
              <a:path h="8058764" w="8091880">
                <a:moveTo>
                  <a:pt x="0" y="0"/>
                </a:moveTo>
                <a:lnTo>
                  <a:pt x="8091880" y="0"/>
                </a:lnTo>
                <a:lnTo>
                  <a:pt x="8091880" y="8058765"/>
                </a:lnTo>
                <a:lnTo>
                  <a:pt x="0" y="8058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" t="-558" r="-14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787517">
            <a:off x="15603499" y="4998078"/>
            <a:ext cx="5369001" cy="5870677"/>
          </a:xfrm>
          <a:custGeom>
            <a:avLst/>
            <a:gdLst/>
            <a:ahLst/>
            <a:cxnLst/>
            <a:rect r="r" b="b" t="t" l="l"/>
            <a:pathLst>
              <a:path h="5870677" w="5369001">
                <a:moveTo>
                  <a:pt x="0" y="0"/>
                </a:moveTo>
                <a:lnTo>
                  <a:pt x="5369002" y="0"/>
                </a:lnTo>
                <a:lnTo>
                  <a:pt x="5369002" y="5870678"/>
                </a:lnTo>
                <a:lnTo>
                  <a:pt x="0" y="587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901229" y="2775467"/>
            <a:ext cx="1543050" cy="1521039"/>
            <a:chOff x="0" y="0"/>
            <a:chExt cx="406400" cy="400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00603"/>
            </a:xfrm>
            <a:custGeom>
              <a:avLst/>
              <a:gdLst/>
              <a:ahLst/>
              <a:cxnLst/>
              <a:rect r="r" b="b" t="t" l="l"/>
              <a:pathLst>
                <a:path h="400603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00603"/>
                  </a:lnTo>
                  <a:lnTo>
                    <a:pt x="0" y="400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06400" cy="381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5608" y="341877"/>
            <a:ext cx="1559231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MULTI-VARIATE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9222" y="1890664"/>
            <a:ext cx="5883185" cy="46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sz="2997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2997">
                <a:solidFill>
                  <a:srgbClr val="03E4E4"/>
                </a:solidFill>
                <a:latin typeface="Neue Machina Ultra-Bold"/>
              </a:rPr>
              <a:t>pitstop</a:t>
            </a:r>
            <a:r>
              <a:rPr lang="en-US" sz="2997">
                <a:solidFill>
                  <a:srgbClr val="FFFFFF"/>
                </a:solidFill>
                <a:latin typeface="Neue Machina Ultra-Bold"/>
              </a:rPr>
              <a:t> time (s)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9222" y="3397031"/>
            <a:ext cx="5883185" cy="46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sz="2997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2997">
                <a:solidFill>
                  <a:srgbClr val="03E4E4"/>
                </a:solidFill>
                <a:latin typeface="Neue Machina Ultra-Bold"/>
              </a:rPr>
              <a:t>lap time</a:t>
            </a:r>
            <a:r>
              <a:rPr lang="en-US" sz="2997">
                <a:solidFill>
                  <a:srgbClr val="FFFFFF"/>
                </a:solidFill>
                <a:latin typeface="Neue Machina Ultra-Bold"/>
              </a:rPr>
              <a:t> (ms)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9222" y="4903398"/>
            <a:ext cx="5883185" cy="46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sz="2997">
                <a:solidFill>
                  <a:srgbClr val="03E4E4"/>
                </a:solidFill>
                <a:latin typeface="Neue Machina Ultra-Bold"/>
              </a:rPr>
              <a:t>Fastest lap </a:t>
            </a:r>
            <a:r>
              <a:rPr lang="en-US" sz="2997">
                <a:solidFill>
                  <a:srgbClr val="FFFFFF"/>
                </a:solidFill>
                <a:latin typeface="Neue Machina Ultra-Bold"/>
              </a:rPr>
              <a:t>time (ms)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9222" y="6413645"/>
            <a:ext cx="5883185" cy="46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sz="2997">
                <a:solidFill>
                  <a:srgbClr val="03E4E4"/>
                </a:solidFill>
                <a:latin typeface="Neue Machina Ultra-Bold"/>
              </a:rPr>
              <a:t>Starting grid </a:t>
            </a:r>
            <a:r>
              <a:rPr lang="en-US" sz="2997">
                <a:solidFill>
                  <a:srgbClr val="FFFFFF"/>
                </a:solidFill>
                <a:latin typeface="Neue Machina Ultra-Bold"/>
              </a:rPr>
              <a:t>positions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5608" y="7923892"/>
            <a:ext cx="5883185" cy="46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102" indent="-323551" lvl="1">
              <a:lnSpc>
                <a:spcPts val="3626"/>
              </a:lnSpc>
              <a:buFont typeface="Arial"/>
              <a:buChar char="•"/>
            </a:pPr>
            <a:r>
              <a:rPr lang="en-US" sz="2997">
                <a:solidFill>
                  <a:srgbClr val="03E4E4"/>
                </a:solidFill>
                <a:latin typeface="Neue Machina Ultra-Bold"/>
              </a:rPr>
              <a:t>Position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2439" y="9478443"/>
            <a:ext cx="1875399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1500">
                <a:solidFill>
                  <a:srgbClr val="03E4E4"/>
                </a:solidFill>
                <a:latin typeface="Neue Machina Ultra-Bold"/>
              </a:rPr>
              <a:t>pitstop</a:t>
            </a:r>
            <a:r>
              <a:rPr lang="en-US" sz="1500">
                <a:solidFill>
                  <a:srgbClr val="FFFFFF"/>
                </a:solidFill>
                <a:latin typeface="Neue Machina Ultra-Bold"/>
              </a:rPr>
              <a:t> time (s)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99521" y="9478443"/>
            <a:ext cx="1288958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1500">
                <a:solidFill>
                  <a:srgbClr val="03E4E4"/>
                </a:solidFill>
                <a:latin typeface="Neue Machina Ultra-Bold"/>
              </a:rPr>
              <a:t>lap time</a:t>
            </a:r>
            <a:r>
              <a:rPr lang="en-US" sz="1500">
                <a:solidFill>
                  <a:srgbClr val="FFFFFF"/>
                </a:solidFill>
                <a:latin typeface="Neue Machina Ultra-Bold"/>
              </a:rPr>
              <a:t> (ms)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05395" y="9478443"/>
            <a:ext cx="1438884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sz="1500">
                <a:solidFill>
                  <a:srgbClr val="03E4E4"/>
                </a:solidFill>
                <a:latin typeface="Neue Machina Ultra-Bold"/>
              </a:rPr>
              <a:t>Fastest lap </a:t>
            </a:r>
            <a:r>
              <a:rPr lang="en-US" sz="1500">
                <a:solidFill>
                  <a:srgbClr val="FFFFFF"/>
                </a:solidFill>
                <a:latin typeface="Neue Machina Ultra-Bold"/>
              </a:rPr>
              <a:t>time (ms)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44279" y="9478443"/>
            <a:ext cx="1379040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sz="1500">
                <a:solidFill>
                  <a:srgbClr val="03E4E4"/>
                </a:solidFill>
                <a:latin typeface="Neue Machina Ultra-Bold"/>
              </a:rPr>
              <a:t>Starting grid </a:t>
            </a:r>
            <a:r>
              <a:rPr lang="en-US" sz="1500">
                <a:solidFill>
                  <a:srgbClr val="FFFFFF"/>
                </a:solidFill>
                <a:latin typeface="Neue Machina Ultra-Bold"/>
              </a:rPr>
              <a:t>positions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23319" y="9478443"/>
            <a:ext cx="1934552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814"/>
              </a:lnSpc>
              <a:buFont typeface="Arial"/>
              <a:buChar char="•"/>
            </a:pPr>
            <a:r>
              <a:rPr lang="en-US" sz="1500">
                <a:solidFill>
                  <a:srgbClr val="03E4E4"/>
                </a:solidFill>
                <a:latin typeface="Neue Machina Ultra-Bold"/>
              </a:rPr>
              <a:t>Position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3216" y="1377360"/>
            <a:ext cx="13621569" cy="8676574"/>
          </a:xfrm>
          <a:custGeom>
            <a:avLst/>
            <a:gdLst/>
            <a:ahLst/>
            <a:cxnLst/>
            <a:rect r="r" b="b" t="t" l="l"/>
            <a:pathLst>
              <a:path h="8676574" w="13621569">
                <a:moveTo>
                  <a:pt x="0" y="0"/>
                </a:moveTo>
                <a:lnTo>
                  <a:pt x="13621568" y="0"/>
                </a:lnTo>
                <a:lnTo>
                  <a:pt x="13621568" y="8676574"/>
                </a:lnTo>
                <a:lnTo>
                  <a:pt x="0" y="867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9956" y="-68004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1630" y="341877"/>
            <a:ext cx="1559231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MULTI-VARIATE VISUALIZATION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3037" y="2122284"/>
            <a:ext cx="8366541" cy="6329852"/>
          </a:xfrm>
          <a:custGeom>
            <a:avLst/>
            <a:gdLst/>
            <a:ahLst/>
            <a:cxnLst/>
            <a:rect r="r" b="b" t="t" l="l"/>
            <a:pathLst>
              <a:path h="6329852" w="8366541">
                <a:moveTo>
                  <a:pt x="0" y="0"/>
                </a:moveTo>
                <a:lnTo>
                  <a:pt x="8366540" y="0"/>
                </a:lnTo>
                <a:lnTo>
                  <a:pt x="8366540" y="6329852"/>
                </a:lnTo>
                <a:lnTo>
                  <a:pt x="0" y="6329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23506">
            <a:off x="12968439" y="5654956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7239" y="2122284"/>
            <a:ext cx="8366541" cy="6329852"/>
          </a:xfrm>
          <a:custGeom>
            <a:avLst/>
            <a:gdLst/>
            <a:ahLst/>
            <a:cxnLst/>
            <a:rect r="r" b="b" t="t" l="l"/>
            <a:pathLst>
              <a:path h="6329852" w="8366541">
                <a:moveTo>
                  <a:pt x="0" y="0"/>
                </a:moveTo>
                <a:lnTo>
                  <a:pt x="8366540" y="0"/>
                </a:lnTo>
                <a:lnTo>
                  <a:pt x="8366540" y="6329852"/>
                </a:lnTo>
                <a:lnTo>
                  <a:pt x="0" y="6329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0310" y="732913"/>
            <a:ext cx="6135003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UPSAMPLING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2800" y="9010021"/>
            <a:ext cx="7746777" cy="5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2521" indent="-461260" lvl="1">
              <a:lnSpc>
                <a:spcPts val="4272"/>
              </a:lnSpc>
              <a:buFont typeface="Arial"/>
              <a:buChar char="•"/>
            </a:pPr>
            <a:r>
              <a:rPr lang="en-US" sz="4272">
                <a:solidFill>
                  <a:srgbClr val="F8D210"/>
                </a:solidFill>
                <a:latin typeface="Neue Machina Bold"/>
              </a:rPr>
              <a:t>Before </a:t>
            </a:r>
            <a:r>
              <a:rPr lang="en-US" sz="4272">
                <a:solidFill>
                  <a:srgbClr val="FFFFFF"/>
                </a:solidFill>
                <a:latin typeface="Neue Machina Bold"/>
              </a:rPr>
              <a:t>upsampling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7002" y="9010021"/>
            <a:ext cx="7746777" cy="5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2521" indent="-461260" lvl="1">
              <a:lnSpc>
                <a:spcPts val="4272"/>
              </a:lnSpc>
              <a:buFont typeface="Arial"/>
              <a:buChar char="•"/>
            </a:pPr>
            <a:r>
              <a:rPr lang="en-US" sz="4272">
                <a:solidFill>
                  <a:srgbClr val="F8D210"/>
                </a:solidFill>
                <a:latin typeface="Neue Machina Bold"/>
              </a:rPr>
              <a:t>After</a:t>
            </a:r>
            <a:r>
              <a:rPr lang="en-US" sz="4272">
                <a:solidFill>
                  <a:srgbClr val="FFFFFF"/>
                </a:solidFill>
                <a:latin typeface="Neue Machina Bold"/>
              </a:rPr>
              <a:t> upsampling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73280" y="148517"/>
            <a:ext cx="17741441" cy="9989967"/>
          </a:xfrm>
          <a:custGeom>
            <a:avLst/>
            <a:gdLst/>
            <a:ahLst/>
            <a:cxnLst/>
            <a:rect r="r" b="b" t="t" l="l"/>
            <a:pathLst>
              <a:path h="9989967" w="17741441">
                <a:moveTo>
                  <a:pt x="17741440" y="0"/>
                </a:moveTo>
                <a:lnTo>
                  <a:pt x="0" y="0"/>
                </a:lnTo>
                <a:lnTo>
                  <a:pt x="0" y="9989966"/>
                </a:lnTo>
                <a:lnTo>
                  <a:pt x="17741440" y="9989966"/>
                </a:lnTo>
                <a:lnTo>
                  <a:pt x="177414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4844" y="-1081019"/>
            <a:ext cx="2207462" cy="3656940"/>
          </a:xfrm>
          <a:custGeom>
            <a:avLst/>
            <a:gdLst/>
            <a:ahLst/>
            <a:cxnLst/>
            <a:rect r="r" b="b" t="t" l="l"/>
            <a:pathLst>
              <a:path h="3656940" w="2207462">
                <a:moveTo>
                  <a:pt x="0" y="0"/>
                </a:moveTo>
                <a:lnTo>
                  <a:pt x="2207462" y="0"/>
                </a:lnTo>
                <a:lnTo>
                  <a:pt x="2207462" y="3656941"/>
                </a:lnTo>
                <a:lnTo>
                  <a:pt x="0" y="3656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55804" y="7196744"/>
            <a:ext cx="578206" cy="617990"/>
          </a:xfrm>
          <a:custGeom>
            <a:avLst/>
            <a:gdLst/>
            <a:ahLst/>
            <a:cxnLst/>
            <a:rect r="r" b="b" t="t" l="l"/>
            <a:pathLst>
              <a:path h="617990" w="578206">
                <a:moveTo>
                  <a:pt x="0" y="0"/>
                </a:moveTo>
                <a:lnTo>
                  <a:pt x="578206" y="0"/>
                </a:lnTo>
                <a:lnTo>
                  <a:pt x="578206" y="617990"/>
                </a:lnTo>
                <a:lnTo>
                  <a:pt x="0" y="617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16036" y="1783819"/>
            <a:ext cx="5880182" cy="60558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26507" y="1479567"/>
            <a:ext cx="6033927" cy="638779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61845" y="973882"/>
            <a:ext cx="7564310" cy="610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</a:pPr>
            <a:r>
              <a:rPr lang="en-US" sz="4588">
                <a:solidFill>
                  <a:srgbClr val="FFFFFF"/>
                </a:solidFill>
                <a:latin typeface="HK Modular Bold"/>
              </a:rPr>
              <a:t>FORMULA 1 STATS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6302" y="7996946"/>
            <a:ext cx="6634337" cy="101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6"/>
              </a:lnSpc>
            </a:pPr>
            <a:r>
              <a:rPr lang="en-US" sz="3322" spc="-225">
                <a:solidFill>
                  <a:srgbClr val="6CE5E8"/>
                </a:solidFill>
                <a:latin typeface="Neue Machina Ultra-Bold"/>
              </a:rPr>
              <a:t>2022 attendance = 5.7 million</a:t>
            </a:r>
          </a:p>
          <a:p>
            <a:pPr marL="0" indent="0" lvl="0">
              <a:lnSpc>
                <a:spcPts val="3986"/>
              </a:lnSpc>
              <a:spcBef>
                <a:spcPct val="0"/>
              </a:spcBef>
            </a:pPr>
            <a:r>
              <a:rPr lang="en-US" sz="3322" spc="-225">
                <a:solidFill>
                  <a:srgbClr val="6CE5E8"/>
                </a:solidFill>
                <a:latin typeface="Neue Machina Ultra-Bold"/>
              </a:rPr>
              <a:t>2023 attendance = 6.15 million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67880" y="7746580"/>
            <a:ext cx="6376493" cy="151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6"/>
              </a:lnSpc>
            </a:pPr>
            <a:r>
              <a:rPr lang="en-US" sz="3322" spc="-225">
                <a:solidFill>
                  <a:srgbClr val="FF0000"/>
                </a:solidFill>
                <a:latin typeface="Neue Machina Ultra-Bold"/>
              </a:rPr>
              <a:t>2021 revenue = $2.136 billion</a:t>
            </a:r>
          </a:p>
          <a:p>
            <a:pPr>
              <a:lnSpc>
                <a:spcPts val="3986"/>
              </a:lnSpc>
            </a:pPr>
            <a:r>
              <a:rPr lang="en-US" sz="3322" spc="-225">
                <a:solidFill>
                  <a:srgbClr val="FF0000"/>
                </a:solidFill>
                <a:latin typeface="Neue Machina Ultra-Bold"/>
              </a:rPr>
              <a:t>2022 revenue = $2.573 billion</a:t>
            </a:r>
          </a:p>
          <a:p>
            <a:pPr marL="0" indent="0" lvl="0">
              <a:lnSpc>
                <a:spcPts val="3986"/>
              </a:lnSpc>
              <a:spcBef>
                <a:spcPct val="0"/>
              </a:spcBef>
            </a:pPr>
            <a:r>
              <a:rPr lang="en-US" sz="3322" spc="-225">
                <a:solidFill>
                  <a:srgbClr val="FF0000"/>
                </a:solidFill>
                <a:latin typeface="Neue Machina Ultra-Bold"/>
              </a:rPr>
              <a:t>2023 revenue = $3.2 billion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0193" y="3446018"/>
            <a:ext cx="12367613" cy="356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9251">
                <a:solidFill>
                  <a:srgbClr val="FFFFFF"/>
                </a:solidFill>
                <a:latin typeface="HK Modular Bold"/>
              </a:rPr>
              <a:t>MACHINE LEARNING (ML) MODULES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3695" y="5143500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273" y="536240"/>
            <a:ext cx="16726027" cy="9214520"/>
          </a:xfrm>
          <a:custGeom>
            <a:avLst/>
            <a:gdLst/>
            <a:ahLst/>
            <a:cxnLst/>
            <a:rect r="r" b="b" t="t" l="l"/>
            <a:pathLst>
              <a:path h="9214520" w="16726027">
                <a:moveTo>
                  <a:pt x="0" y="0"/>
                </a:moveTo>
                <a:lnTo>
                  <a:pt x="16726027" y="0"/>
                </a:lnTo>
                <a:lnTo>
                  <a:pt x="16726027" y="9214520"/>
                </a:lnTo>
                <a:lnTo>
                  <a:pt x="0" y="9214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22812" y="-71157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1" y="0"/>
                </a:lnTo>
                <a:lnTo>
                  <a:pt x="3763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609989" y="2621611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000000"/>
                          </a:solidFill>
                          <a:latin typeface="Space Mono Bold"/>
                        </a:rPr>
                        <a:t>1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Classification tree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561222" y="1315718"/>
            <a:ext cx="7165556" cy="85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3286">
                <a:solidFill>
                  <a:srgbClr val="000000"/>
                </a:solidFill>
                <a:latin typeface="HK Modular Bold"/>
              </a:rPr>
              <a:t>MACHINE LEARNING (ML) MODULES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430912" y="6286235"/>
          <a:ext cx="5247099" cy="1064027"/>
        </p:xfrm>
        <a:graphic>
          <a:graphicData uri="http://schemas.openxmlformats.org/drawingml/2006/table">
            <a:tbl>
              <a:tblPr/>
              <a:tblGrid>
                <a:gridCol w="5247099"/>
              </a:tblGrid>
              <a:tr h="99967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GridSearchCV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609989" y="7456390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000000"/>
                          </a:solidFill>
                          <a:latin typeface="Space Mono Bold"/>
                        </a:rPr>
                        <a:t>3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Support Vector Machines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609989" y="5039000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000000"/>
                          </a:solidFill>
                          <a:latin typeface="Space Mono Bold"/>
                        </a:rPr>
                        <a:t>2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Logistic Regression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0" id="10"/>
          <p:cNvSpPr/>
          <p:nvPr/>
        </p:nvSpPr>
        <p:spPr>
          <a:xfrm>
            <a:off x="13054461" y="4591605"/>
            <a:ext cx="0" cy="169463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8058827" y="5820619"/>
            <a:ext cx="2372085" cy="9976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8058827" y="7052480"/>
            <a:ext cx="2372085" cy="11855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0430912" y="3527578"/>
          <a:ext cx="5247099" cy="1064027"/>
        </p:xfrm>
        <a:graphic>
          <a:graphicData uri="http://schemas.openxmlformats.org/drawingml/2006/table">
            <a:tbl>
              <a:tblPr/>
              <a:tblGrid>
                <a:gridCol w="5247099"/>
              </a:tblGrid>
              <a:tr h="99967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Random Forest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4" id="14"/>
          <p:cNvSpPr/>
          <p:nvPr/>
        </p:nvSpPr>
        <p:spPr>
          <a:xfrm>
            <a:off x="8058827" y="3403230"/>
            <a:ext cx="2372085" cy="65636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3175250"/>
            <a:ext cx="11498607" cy="23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sz="9206">
                <a:solidFill>
                  <a:srgbClr val="FFFFFF"/>
                </a:solidFill>
                <a:latin typeface="HK Modular Bold"/>
              </a:rPr>
              <a:t>MACHINE LEARNING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93938" y="5865960"/>
            <a:ext cx="12700124" cy="1732280"/>
            <a:chOff x="0" y="0"/>
            <a:chExt cx="16933498" cy="23097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15204" y="-95250"/>
              <a:ext cx="13806071" cy="240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sz="5299" spc="1589">
                  <a:solidFill>
                    <a:srgbClr val="FFFFFF"/>
                  </a:solidFill>
                  <a:latin typeface="Space Mono Bold"/>
                </a:rPr>
                <a:t> CLASSIFICATION TREE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10786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4703091" y="11548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12982" y="-4258538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2579" y="6295155"/>
            <a:ext cx="8386498" cy="3676656"/>
          </a:xfrm>
          <a:custGeom>
            <a:avLst/>
            <a:gdLst/>
            <a:ahLst/>
            <a:cxnLst/>
            <a:rect r="r" b="b" t="t" l="l"/>
            <a:pathLst>
              <a:path h="3676656" w="8386498">
                <a:moveTo>
                  <a:pt x="0" y="0"/>
                </a:moveTo>
                <a:lnTo>
                  <a:pt x="8386498" y="0"/>
                </a:lnTo>
                <a:lnTo>
                  <a:pt x="8386498" y="3676655"/>
                </a:lnTo>
                <a:lnTo>
                  <a:pt x="0" y="367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361" y="6296994"/>
            <a:ext cx="8382303" cy="3674817"/>
          </a:xfrm>
          <a:custGeom>
            <a:avLst/>
            <a:gdLst/>
            <a:ahLst/>
            <a:cxnLst/>
            <a:rect r="r" b="b" t="t" l="l"/>
            <a:pathLst>
              <a:path h="3674817" w="8382303">
                <a:moveTo>
                  <a:pt x="0" y="0"/>
                </a:moveTo>
                <a:lnTo>
                  <a:pt x="8382303" y="0"/>
                </a:lnTo>
                <a:lnTo>
                  <a:pt x="8382303" y="3674816"/>
                </a:lnTo>
                <a:lnTo>
                  <a:pt x="0" y="3674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361" y="1959374"/>
            <a:ext cx="8382303" cy="3674817"/>
          </a:xfrm>
          <a:custGeom>
            <a:avLst/>
            <a:gdLst/>
            <a:ahLst/>
            <a:cxnLst/>
            <a:rect r="r" b="b" t="t" l="l"/>
            <a:pathLst>
              <a:path h="3674817" w="8382303">
                <a:moveTo>
                  <a:pt x="0" y="0"/>
                </a:moveTo>
                <a:lnTo>
                  <a:pt x="8382303" y="0"/>
                </a:lnTo>
                <a:lnTo>
                  <a:pt x="8382303" y="3674817"/>
                </a:lnTo>
                <a:lnTo>
                  <a:pt x="0" y="3674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72579" y="1959374"/>
            <a:ext cx="8386498" cy="3676656"/>
          </a:xfrm>
          <a:custGeom>
            <a:avLst/>
            <a:gdLst/>
            <a:ahLst/>
            <a:cxnLst/>
            <a:rect r="r" b="b" t="t" l="l"/>
            <a:pathLst>
              <a:path h="3676656" w="8386498">
                <a:moveTo>
                  <a:pt x="0" y="0"/>
                </a:moveTo>
                <a:lnTo>
                  <a:pt x="8386498" y="0"/>
                </a:lnTo>
                <a:lnTo>
                  <a:pt x="8386498" y="3676656"/>
                </a:lnTo>
                <a:lnTo>
                  <a:pt x="0" y="3676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6361" y="394862"/>
            <a:ext cx="1536937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UNI-VARIATE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0231" y="1384136"/>
            <a:ext cx="6110367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3112">
                <a:solidFill>
                  <a:srgbClr val="03E4E4"/>
                </a:solidFill>
                <a:latin typeface="Neue Machina Ultra-Bold"/>
              </a:rPr>
              <a:t>pitstop</a:t>
            </a:r>
            <a:r>
              <a:rPr lang="en-US" sz="3112">
                <a:solidFill>
                  <a:srgbClr val="FFFFFF"/>
                </a:solidFill>
                <a:latin typeface="Neue Machina Ultra-Bold"/>
              </a:rPr>
              <a:t> time (s)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0231" y="5721755"/>
            <a:ext cx="6110367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eue Machina Ultra-Bold"/>
              </a:rPr>
              <a:t>Average </a:t>
            </a:r>
            <a:r>
              <a:rPr lang="en-US" sz="3112">
                <a:solidFill>
                  <a:srgbClr val="03E4E4"/>
                </a:solidFill>
                <a:latin typeface="Neue Machina Ultra-Bold"/>
              </a:rPr>
              <a:t>lap time</a:t>
            </a:r>
            <a:r>
              <a:rPr lang="en-US" sz="3112">
                <a:solidFill>
                  <a:srgbClr val="FFFFFF"/>
                </a:solidFill>
                <a:latin typeface="Neue Machina Ultra-Bold"/>
              </a:rPr>
              <a:t> (ms)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10645" y="1384136"/>
            <a:ext cx="6110367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sz="3112">
                <a:solidFill>
                  <a:srgbClr val="03E4E4"/>
                </a:solidFill>
                <a:latin typeface="Neue Machina Ultra-Bold"/>
              </a:rPr>
              <a:t>Fastest lap </a:t>
            </a:r>
            <a:r>
              <a:rPr lang="en-US" sz="3112">
                <a:solidFill>
                  <a:srgbClr val="FFFFFF"/>
                </a:solidFill>
                <a:latin typeface="Neue Machina Ultra-Bold"/>
              </a:rPr>
              <a:t>time (ms)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10645" y="5721755"/>
            <a:ext cx="6110367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sz="3112">
                <a:solidFill>
                  <a:srgbClr val="03E4E4"/>
                </a:solidFill>
                <a:latin typeface="Neue Machina Ultra-Bold"/>
              </a:rPr>
              <a:t>Starting grid </a:t>
            </a:r>
            <a:r>
              <a:rPr lang="en-US" sz="3112">
                <a:solidFill>
                  <a:srgbClr val="FFFFFF"/>
                </a:solidFill>
                <a:latin typeface="Neue Machina Ultra-Bold"/>
              </a:rPr>
              <a:t>positions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12982" y="-4258538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61" y="394862"/>
            <a:ext cx="15369379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UNI-VARIATE CLASSIFICATION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72762" y="1414175"/>
          <a:ext cx="13326472" cy="8594323"/>
        </p:xfrm>
        <a:graphic>
          <a:graphicData uri="http://schemas.openxmlformats.org/drawingml/2006/table">
            <a:tbl>
              <a:tblPr/>
              <a:tblGrid>
                <a:gridCol w="3565682"/>
                <a:gridCol w="4780495"/>
                <a:gridCol w="4980296"/>
              </a:tblGrid>
              <a:tr h="1335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ACCURACY/ TRAIN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ACCURACY/ TEST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17500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</a:rPr>
                        <a:t>AVERAGE LAP TIME (MS)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0.7773584905660378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0.7191011235955056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</a:tr>
              <a:tr h="1785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</a:rPr>
                        <a:t>AVERAGE PITSTOP TIME (S)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 0.7849056603773585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0.7078651685393258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18866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</a:rPr>
                        <a:t>FASTEST LAP TIME (MS)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0.7660377358490567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0.7078651685393258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</a:tr>
              <a:tr h="18362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</a:rPr>
                        <a:t>STARTING GRID POSITION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0.8415094339622642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0.8202247191011236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4195299" y="4783552"/>
            <a:ext cx="4026026" cy="127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3"/>
              </a:lnSpc>
              <a:spcBef>
                <a:spcPct val="0"/>
              </a:spcBef>
            </a:pPr>
            <a:r>
              <a:rPr lang="en-US" sz="4913">
                <a:solidFill>
                  <a:srgbClr val="FFFFFF"/>
                </a:solidFill>
                <a:latin typeface="Neue Machina Ultra-Bold"/>
              </a:rPr>
              <a:t>Tree </a:t>
            </a:r>
            <a:r>
              <a:rPr lang="en-US" sz="4913">
                <a:solidFill>
                  <a:srgbClr val="FED502"/>
                </a:solidFill>
                <a:latin typeface="Neue Machina Ultra-Bold"/>
              </a:rPr>
              <a:t>depth 5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18763" y="-4292118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5"/>
                </a:lnTo>
                <a:lnTo>
                  <a:pt x="0" y="7581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6632" y="1398916"/>
            <a:ext cx="8487368" cy="3125988"/>
          </a:xfrm>
          <a:custGeom>
            <a:avLst/>
            <a:gdLst/>
            <a:ahLst/>
            <a:cxnLst/>
            <a:rect r="r" b="b" t="t" l="l"/>
            <a:pathLst>
              <a:path h="3125988" w="8487368">
                <a:moveTo>
                  <a:pt x="0" y="0"/>
                </a:moveTo>
                <a:lnTo>
                  <a:pt x="8487368" y="0"/>
                </a:lnTo>
                <a:lnTo>
                  <a:pt x="8487368" y="3125987"/>
                </a:lnTo>
                <a:lnTo>
                  <a:pt x="0" y="3125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632" y="4644428"/>
            <a:ext cx="8487368" cy="5534216"/>
          </a:xfrm>
          <a:custGeom>
            <a:avLst/>
            <a:gdLst/>
            <a:ahLst/>
            <a:cxnLst/>
            <a:rect r="r" b="b" t="t" l="l"/>
            <a:pathLst>
              <a:path h="5534216" w="8487368">
                <a:moveTo>
                  <a:pt x="0" y="0"/>
                </a:moveTo>
                <a:lnTo>
                  <a:pt x="8487368" y="0"/>
                </a:lnTo>
                <a:lnTo>
                  <a:pt x="8487368" y="5534217"/>
                </a:lnTo>
                <a:lnTo>
                  <a:pt x="0" y="5534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6361" y="394862"/>
            <a:ext cx="16755858" cy="68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5174">
                <a:solidFill>
                  <a:srgbClr val="000000"/>
                </a:solidFill>
                <a:latin typeface="HK Modular Bold"/>
              </a:rPr>
              <a:t>MULTI-VARIATE CLASSIFICATION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2567" y="3000009"/>
            <a:ext cx="7592392" cy="5818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ED155D"/>
                </a:solidFill>
                <a:latin typeface="Neue Machina Ultra-Bold"/>
              </a:rPr>
              <a:t>  </a:t>
            </a:r>
            <a:r>
              <a:rPr lang="en-US" sz="2210">
                <a:solidFill>
                  <a:srgbClr val="FFFFFF"/>
                </a:solidFill>
                <a:latin typeface="Neue Machina Ultra-Bold"/>
              </a:rPr>
              <a:t> Train Dataset</a:t>
            </a: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FFFFFF"/>
                </a:solidFill>
                <a:latin typeface="Neue Machina Ultra-Bold"/>
              </a:rPr>
              <a:t>Classification Accuracy  : 0.9509433962264151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ED155D"/>
                </a:solidFill>
                <a:latin typeface="Neue Machina Ultra-Bold"/>
              </a:rPr>
              <a:t>   Test Dataset</a:t>
            </a: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ED155D"/>
                </a:solidFill>
                <a:latin typeface="Neue Machina Ultra-Bold"/>
              </a:rPr>
              <a:t>Classification Accuracy  : 0.9213483146067416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FFFFFF"/>
                </a:solidFill>
                <a:latin typeface="Neue Machina Ultra-Bold"/>
              </a:rPr>
              <a:t>   Train Dataset</a:t>
            </a: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FFFFFF"/>
                </a:solidFill>
                <a:latin typeface="Neue Machina Ultra-Bold"/>
              </a:rPr>
              <a:t>True Positive Rate  : 0.9541984732824428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ED155D"/>
                </a:solidFill>
                <a:latin typeface="Neue Machina Ultra-Bold"/>
              </a:rPr>
              <a:t>   Test Dataset</a:t>
            </a: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ED155D"/>
                </a:solidFill>
                <a:latin typeface="Neue Machina Ultra-Bold"/>
              </a:rPr>
              <a:t>True Positive Rate  :  0.9565217391304348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ED155D"/>
                </a:solidFill>
                <a:latin typeface="Neue Machina Ultra-Bold"/>
              </a:rPr>
              <a:t>   </a:t>
            </a:r>
            <a:r>
              <a:rPr lang="en-US" sz="2210">
                <a:solidFill>
                  <a:srgbClr val="FFFFFF"/>
                </a:solidFill>
                <a:latin typeface="Neue Machina Ultra-Bold"/>
              </a:rPr>
              <a:t>Train Dataset</a:t>
            </a: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FFFFFF"/>
                </a:solidFill>
                <a:latin typeface="Neue Machina Ultra-Bold"/>
              </a:rPr>
              <a:t>True Negative Rate  : 0.9477611940298507</a:t>
            </a: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ED155D"/>
                </a:solidFill>
                <a:latin typeface="Neue Machina Ultra-Bold"/>
              </a:rPr>
              <a:t>   Test Dataset</a:t>
            </a:r>
          </a:p>
          <a:p>
            <a:pPr algn="ctr">
              <a:lnSpc>
                <a:spcPts val="2210"/>
              </a:lnSpc>
            </a:pPr>
            <a:r>
              <a:rPr lang="en-US" sz="2210">
                <a:solidFill>
                  <a:srgbClr val="ED155D"/>
                </a:solidFill>
                <a:latin typeface="Neue Machina Ultra-Bold"/>
              </a:rPr>
              <a:t>True Negative Rate  : 0.8837209302325582</a:t>
            </a:r>
          </a:p>
          <a:p>
            <a:pPr algn="ctr">
              <a:lnSpc>
                <a:spcPts val="22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3175250"/>
            <a:ext cx="11498607" cy="23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sz="9206">
                <a:solidFill>
                  <a:srgbClr val="FFFFFF"/>
                </a:solidFill>
                <a:latin typeface="HK Modular Bold"/>
              </a:rPr>
              <a:t>MACHINE LEARNING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93938" y="5865960"/>
            <a:ext cx="12700124" cy="2665730"/>
            <a:chOff x="0" y="0"/>
            <a:chExt cx="16933498" cy="35543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15204" y="-95250"/>
              <a:ext cx="13806071" cy="3649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sz="5299" spc="731">
                  <a:solidFill>
                    <a:srgbClr val="FFFFFF"/>
                  </a:solidFill>
                  <a:latin typeface="Space Mono Bold"/>
                </a:rPr>
                <a:t>SUPPORT VECTOR MACHINE &amp; LOGISTIC REGRESSION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10786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4703091" y="11548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11593" y="1440985"/>
          <a:ext cx="10457395" cy="8609178"/>
        </p:xfrm>
        <a:graphic>
          <a:graphicData uri="http://schemas.openxmlformats.org/drawingml/2006/table">
            <a:tbl>
              <a:tblPr/>
              <a:tblGrid>
                <a:gridCol w="2643126"/>
                <a:gridCol w="3811087"/>
                <a:gridCol w="4003182"/>
              </a:tblGrid>
              <a:tr h="17270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ACCURACY/ TRAIN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ACCURACY/ TEST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63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</a:rPr>
                        <a:t>SUPPORT VECTOR MACHINE (SVM)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0.630188679245283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 0.5955056179775281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9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0.8377358490566038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 0.7865168539325843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9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Bold"/>
                        </a:rPr>
                        <a:t>MULTI-VARIATE CLASSIFICATION TREE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0.9509433962264151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Bold"/>
                        </a:rPr>
                        <a:t>0.9213483146067416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BC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1026012" y="2497058"/>
            <a:ext cx="7064593" cy="2646442"/>
          </a:xfrm>
          <a:custGeom>
            <a:avLst/>
            <a:gdLst/>
            <a:ahLst/>
            <a:cxnLst/>
            <a:rect r="r" b="b" t="t" l="l"/>
            <a:pathLst>
              <a:path h="2646442" w="7064593">
                <a:moveTo>
                  <a:pt x="0" y="0"/>
                </a:moveTo>
                <a:lnTo>
                  <a:pt x="7064592" y="0"/>
                </a:lnTo>
                <a:lnTo>
                  <a:pt x="7064592" y="2646442"/>
                </a:lnTo>
                <a:lnTo>
                  <a:pt x="0" y="264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26012" y="6098299"/>
            <a:ext cx="7064593" cy="2601964"/>
          </a:xfrm>
          <a:custGeom>
            <a:avLst/>
            <a:gdLst/>
            <a:ahLst/>
            <a:cxnLst/>
            <a:rect r="r" b="b" t="t" l="l"/>
            <a:pathLst>
              <a:path h="2601964" w="7064593">
                <a:moveTo>
                  <a:pt x="0" y="0"/>
                </a:moveTo>
                <a:lnTo>
                  <a:pt x="7064592" y="0"/>
                </a:lnTo>
                <a:lnTo>
                  <a:pt x="7064592" y="2601965"/>
                </a:lnTo>
                <a:lnTo>
                  <a:pt x="0" y="2601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SVM &amp; LOGISTIC 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5870" y="1857899"/>
            <a:ext cx="6784876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eue Machina Ultra-Bold"/>
              </a:rPr>
              <a:t>Support Vector Machine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5870" y="5376143"/>
            <a:ext cx="6784876" cy="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sz="3112">
                <a:solidFill>
                  <a:srgbClr val="FFFFFF"/>
                </a:solidFill>
                <a:latin typeface="Neue Machina Ultra-Bold"/>
              </a:rPr>
              <a:t>Logistic Regression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4697" y="3594995"/>
            <a:ext cx="11498607" cy="23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sz="9206">
                <a:solidFill>
                  <a:srgbClr val="FFFFFF"/>
                </a:solidFill>
                <a:latin typeface="HK Modular Bold"/>
              </a:rPr>
              <a:t>MACHINE LEARNING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93938" y="6292325"/>
            <a:ext cx="12700124" cy="798830"/>
            <a:chOff x="0" y="0"/>
            <a:chExt cx="16933498" cy="10651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563714" y="-95250"/>
              <a:ext cx="13806071" cy="1160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sz="5299" spc="1589">
                  <a:solidFill>
                    <a:srgbClr val="FFFFFF"/>
                  </a:solidFill>
                  <a:latin typeface="Space Mono Bold"/>
                </a:rPr>
                <a:t>RANDOM FOREST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0" y="5325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4703091" y="608753"/>
              <a:ext cx="2230407" cy="0"/>
            </a:xfrm>
            <a:prstGeom prst="line">
              <a:avLst/>
            </a:prstGeom>
            <a:ln cap="flat" w="152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43695" y="5143500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3" y="0"/>
                </a:lnTo>
                <a:lnTo>
                  <a:pt x="9938473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RANDOM FOREST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676874" y="-76194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22251" y="1767757"/>
            <a:ext cx="4831190" cy="3776127"/>
          </a:xfrm>
          <a:custGeom>
            <a:avLst/>
            <a:gdLst/>
            <a:ahLst/>
            <a:cxnLst/>
            <a:rect r="r" b="b" t="t" l="l"/>
            <a:pathLst>
              <a:path h="3776127" w="4831190">
                <a:moveTo>
                  <a:pt x="0" y="0"/>
                </a:moveTo>
                <a:lnTo>
                  <a:pt x="4831190" y="0"/>
                </a:lnTo>
                <a:lnTo>
                  <a:pt x="4831190" y="3776127"/>
                </a:lnTo>
                <a:lnTo>
                  <a:pt x="0" y="3776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864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2251" y="6244549"/>
            <a:ext cx="4831190" cy="3776127"/>
          </a:xfrm>
          <a:custGeom>
            <a:avLst/>
            <a:gdLst/>
            <a:ahLst/>
            <a:cxnLst/>
            <a:rect r="r" b="b" t="t" l="l"/>
            <a:pathLst>
              <a:path h="3776127" w="4831190">
                <a:moveTo>
                  <a:pt x="0" y="0"/>
                </a:moveTo>
                <a:lnTo>
                  <a:pt x="4831190" y="0"/>
                </a:lnTo>
                <a:lnTo>
                  <a:pt x="4831190" y="3776127"/>
                </a:lnTo>
                <a:lnTo>
                  <a:pt x="0" y="3776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8649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90938" y="1285935"/>
            <a:ext cx="5406713" cy="48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sz="3112">
                <a:solidFill>
                  <a:srgbClr val="03E4E4"/>
                </a:solidFill>
                <a:latin typeface="Neue Machina Bold"/>
              </a:rPr>
              <a:t>Train </a:t>
            </a:r>
            <a:r>
              <a:rPr lang="en-US" sz="3112">
                <a:solidFill>
                  <a:srgbClr val="FFFFFF"/>
                </a:solidFill>
                <a:latin typeface="Neue Machina Bold"/>
              </a:rPr>
              <a:t>Data: Depth </a:t>
            </a:r>
            <a:r>
              <a:rPr lang="en-US" sz="3112">
                <a:solidFill>
                  <a:srgbClr val="03E4E4"/>
                </a:solidFill>
                <a:latin typeface="Neue Machina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35148" y="5743909"/>
            <a:ext cx="4918293" cy="48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091" indent="-336045" lvl="1">
              <a:lnSpc>
                <a:spcPts val="3766"/>
              </a:lnSpc>
              <a:buFont typeface="Arial"/>
              <a:buChar char="•"/>
            </a:pPr>
            <a:r>
              <a:rPr lang="en-US" sz="3112">
                <a:solidFill>
                  <a:srgbClr val="03E4E4"/>
                </a:solidFill>
                <a:latin typeface="Neue Machina Bold"/>
              </a:rPr>
              <a:t>Test</a:t>
            </a:r>
            <a:r>
              <a:rPr lang="en-US" sz="3112">
                <a:solidFill>
                  <a:srgbClr val="FFFFFF"/>
                </a:solidFill>
                <a:latin typeface="Neue Machina Bold"/>
              </a:rPr>
              <a:t> Data: Depth </a:t>
            </a:r>
            <a:r>
              <a:rPr lang="en-US" sz="3112">
                <a:solidFill>
                  <a:srgbClr val="03E4E4"/>
                </a:solidFill>
                <a:latin typeface="Neue Machina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36992" y="2329599"/>
            <a:ext cx="7461359" cy="595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ED155D"/>
                </a:solidFill>
                <a:latin typeface="Neue Machina Ultra-Bold"/>
              </a:rPr>
              <a:t>   </a:t>
            </a:r>
            <a:r>
              <a:rPr lang="en-US" sz="2207">
                <a:solidFill>
                  <a:srgbClr val="FFFFFF"/>
                </a:solidFill>
                <a:latin typeface="Neue Machina Ultra-Bold"/>
              </a:rPr>
              <a:t>Train Dataset</a:t>
            </a: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FFFFFF"/>
                </a:solidFill>
                <a:latin typeface="Neue Machina Ultra-Bold"/>
              </a:rPr>
              <a:t>Classification Accuracy  : 0.969811320754717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ED155D"/>
                </a:solidFill>
                <a:latin typeface="Neue Machina Ultra-Bold"/>
              </a:rPr>
              <a:t>   </a:t>
            </a:r>
            <a:r>
              <a:rPr lang="en-US" sz="2207">
                <a:solidFill>
                  <a:srgbClr val="03E4E4"/>
                </a:solidFill>
                <a:latin typeface="Neue Machina Ultra-Bold"/>
              </a:rPr>
              <a:t>Test Dataset</a:t>
            </a: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03E4E4"/>
                </a:solidFill>
                <a:latin typeface="Neue Machina Ultra-Bold"/>
              </a:rPr>
              <a:t>Classification Accuracy  : 0.9438202247191011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ED155D"/>
                </a:solidFill>
                <a:latin typeface="Neue Machina Ultra-Bold"/>
              </a:rPr>
              <a:t>   </a:t>
            </a:r>
            <a:r>
              <a:rPr lang="en-US" sz="2207">
                <a:solidFill>
                  <a:srgbClr val="FFFFFF"/>
                </a:solidFill>
                <a:latin typeface="Neue Machina Ultra-Bold"/>
              </a:rPr>
              <a:t>Train Dataset</a:t>
            </a: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FFFFFF"/>
                </a:solidFill>
                <a:latin typeface="Neue Machina Ultra-Bold"/>
              </a:rPr>
              <a:t>True Positive Rate  : 0.984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03E4E4"/>
                </a:solidFill>
                <a:latin typeface="Neue Machina Ultra-Bold"/>
              </a:rPr>
              <a:t>   Test Dataset</a:t>
            </a: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03E4E4"/>
                </a:solidFill>
                <a:latin typeface="Neue Machina Ultra-Bold"/>
              </a:rPr>
              <a:t>True Positive Rate  : 0.9615384615384616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FFFFFF"/>
                </a:solidFill>
                <a:latin typeface="Neue Machina Ultra-Bold"/>
              </a:rPr>
              <a:t>   Train Dataset</a:t>
            </a: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FFFFFF"/>
                </a:solidFill>
                <a:latin typeface="Neue Machina Ultra-Bold"/>
              </a:rPr>
              <a:t>True Negative Rate  : 0.9571428571428572</a:t>
            </a:r>
          </a:p>
          <a:p>
            <a:pPr algn="ctr">
              <a:lnSpc>
                <a:spcPts val="2207"/>
              </a:lnSpc>
            </a:pP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ED155D"/>
                </a:solidFill>
                <a:latin typeface="Neue Machina Ultra-Bold"/>
              </a:rPr>
              <a:t> </a:t>
            </a:r>
            <a:r>
              <a:rPr lang="en-US" sz="2207">
                <a:solidFill>
                  <a:srgbClr val="03E4E4"/>
                </a:solidFill>
                <a:latin typeface="Neue Machina Ultra-Bold"/>
              </a:rPr>
              <a:t>  Test Dataset</a:t>
            </a:r>
          </a:p>
          <a:p>
            <a:pPr algn="ctr">
              <a:lnSpc>
                <a:spcPts val="2207"/>
              </a:lnSpc>
            </a:pPr>
            <a:r>
              <a:rPr lang="en-US" sz="2207">
                <a:solidFill>
                  <a:srgbClr val="03E4E4"/>
                </a:solidFill>
                <a:latin typeface="Neue Machina Ultra-Bold"/>
              </a:rPr>
              <a:t>True Negative Rate  : 0.918918918918919</a:t>
            </a:r>
          </a:p>
          <a:p>
            <a:pPr algn="ctr">
              <a:lnSpc>
                <a:spcPts val="22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518" y="727075"/>
            <a:ext cx="1177429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FORMULA 1 IN SINGAPORE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38422" y="2173440"/>
            <a:ext cx="6315333" cy="631533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-18429" t="0" r="-1842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520223" y="2902385"/>
            <a:ext cx="8143175" cy="492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4"/>
              </a:lnSpc>
              <a:spcBef>
                <a:spcPct val="0"/>
              </a:spcBef>
            </a:pPr>
            <a:r>
              <a:rPr lang="en-US" sz="3924">
                <a:solidFill>
                  <a:srgbClr val="FFFFFF"/>
                </a:solidFill>
                <a:latin typeface="Neue Machina Ultra-Bold"/>
              </a:rPr>
              <a:t>T</a:t>
            </a:r>
            <a:r>
              <a:rPr lang="en-US" sz="3924">
                <a:solidFill>
                  <a:srgbClr val="FFFFFF"/>
                </a:solidFill>
                <a:latin typeface="Neue Machina Ultra-Bold"/>
              </a:rPr>
              <a:t>he only night race in F1 has generated </a:t>
            </a:r>
            <a:r>
              <a:rPr lang="en-US" sz="3924">
                <a:solidFill>
                  <a:srgbClr val="6CE5E8"/>
                </a:solidFill>
                <a:latin typeface="Neue Machina Ultra-Bold"/>
              </a:rPr>
              <a:t>&gt;</a:t>
            </a:r>
            <a:r>
              <a:rPr lang="en-US" sz="3924">
                <a:solidFill>
                  <a:srgbClr val="FFFFFF"/>
                </a:solidFill>
                <a:latin typeface="Neue Machina Ultra-Bold"/>
              </a:rPr>
              <a:t> </a:t>
            </a:r>
            <a:r>
              <a:rPr lang="en-US" sz="3924">
                <a:solidFill>
                  <a:srgbClr val="6CE5E8"/>
                </a:solidFill>
                <a:latin typeface="Neue Machina Ultra-Bold"/>
              </a:rPr>
              <a:t>$1.5 Billion</a:t>
            </a:r>
            <a:r>
              <a:rPr lang="en-US" sz="3924">
                <a:solidFill>
                  <a:srgbClr val="FFFFFF"/>
                </a:solidFill>
                <a:latin typeface="Neue Machina Ultra-Bold"/>
              </a:rPr>
              <a:t> in incremental tourism receipts.</a:t>
            </a:r>
          </a:p>
          <a:p>
            <a:pPr>
              <a:lnSpc>
                <a:spcPts val="3924"/>
              </a:lnSpc>
              <a:spcBef>
                <a:spcPct val="0"/>
              </a:spcBef>
            </a:pPr>
          </a:p>
          <a:p>
            <a:pPr>
              <a:lnSpc>
                <a:spcPts val="3924"/>
              </a:lnSpc>
              <a:spcBef>
                <a:spcPct val="0"/>
              </a:spcBef>
            </a:pPr>
            <a:r>
              <a:rPr lang="en-US" sz="3924">
                <a:solidFill>
                  <a:srgbClr val="6CE5E8"/>
                </a:solidFill>
                <a:latin typeface="Neue Machina Ultra-Bold"/>
              </a:rPr>
              <a:t>&gt; 550,000</a:t>
            </a:r>
            <a:r>
              <a:rPr lang="en-US" sz="3924">
                <a:solidFill>
                  <a:srgbClr val="FFFFFF"/>
                </a:solidFill>
                <a:latin typeface="Neue Machina Ultra-Bold"/>
              </a:rPr>
              <a:t> unique international visitors.</a:t>
            </a:r>
          </a:p>
          <a:p>
            <a:pPr>
              <a:lnSpc>
                <a:spcPts val="3924"/>
              </a:lnSpc>
              <a:spcBef>
                <a:spcPct val="0"/>
              </a:spcBef>
            </a:pPr>
          </a:p>
          <a:p>
            <a:pPr>
              <a:lnSpc>
                <a:spcPts val="3924"/>
              </a:lnSpc>
              <a:spcBef>
                <a:spcPct val="0"/>
              </a:spcBef>
            </a:pPr>
            <a:r>
              <a:rPr lang="en-US" sz="3924">
                <a:solidFill>
                  <a:srgbClr val="FFFFFF"/>
                </a:solidFill>
                <a:latin typeface="Neue Machina Ultra-Bold"/>
              </a:rPr>
              <a:t>A</a:t>
            </a:r>
            <a:r>
              <a:rPr lang="en-US" sz="3924">
                <a:solidFill>
                  <a:srgbClr val="FFFFFF"/>
                </a:solidFill>
                <a:latin typeface="Neue Machina Ultra-Bold"/>
              </a:rPr>
              <a:t>ll organisations from the GP is </a:t>
            </a:r>
            <a:r>
              <a:rPr lang="en-US" sz="3924">
                <a:solidFill>
                  <a:srgbClr val="6CE5E8"/>
                </a:solidFill>
                <a:latin typeface="Neue Machina Ultra-Bold"/>
              </a:rPr>
              <a:t>Singapore-based.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40537" y="4361881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106434" y="7241665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000000"/>
                          </a:solidFill>
                          <a:latin typeface="Space Mono Bold"/>
                        </a:rPr>
                        <a:t>3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Random Forest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106434" y="1985790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000000"/>
                          </a:solidFill>
                          <a:latin typeface="Space Mono Bold"/>
                        </a:rPr>
                        <a:t>1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Support Vector Machines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106434" y="4613728"/>
          <a:ext cx="5448837" cy="1563238"/>
        </p:xfrm>
        <a:graphic>
          <a:graphicData uri="http://schemas.openxmlformats.org/drawingml/2006/table">
            <a:tbl>
              <a:tblPr/>
              <a:tblGrid>
                <a:gridCol w="1051854"/>
                <a:gridCol w="4396983"/>
              </a:tblGrid>
              <a:tr h="147421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7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54">
                          <a:solidFill>
                            <a:srgbClr val="000000"/>
                          </a:solidFill>
                          <a:latin typeface="Space Mono Bold"/>
                        </a:rPr>
                        <a:t>2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71">
                          <a:solidFill>
                            <a:srgbClr val="FFFFFF"/>
                          </a:solidFill>
                          <a:latin typeface="Space Mono Bold"/>
                        </a:rPr>
                        <a:t>Logistic Regression</a:t>
                      </a:r>
                      <a:endParaRPr lang="en-US" sz="1100"/>
                    </a:p>
                  </a:txBody>
                  <a:tcPr marL="60841" marR="60841" marT="60841" marB="60841" anchor="ctr">
                    <a:lnL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867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8775429" y="2074854"/>
            <a:ext cx="6406137" cy="1385111"/>
          </a:xfrm>
          <a:custGeom>
            <a:avLst/>
            <a:gdLst/>
            <a:ahLst/>
            <a:cxnLst/>
            <a:rect r="r" b="b" t="t" l="l"/>
            <a:pathLst>
              <a:path h="1385111" w="6406137">
                <a:moveTo>
                  <a:pt x="0" y="0"/>
                </a:moveTo>
                <a:lnTo>
                  <a:pt x="6406137" y="0"/>
                </a:lnTo>
                <a:lnTo>
                  <a:pt x="6406137" y="1385110"/>
                </a:lnTo>
                <a:lnTo>
                  <a:pt x="0" y="1385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75429" y="4748390"/>
            <a:ext cx="6406137" cy="1293913"/>
          </a:xfrm>
          <a:custGeom>
            <a:avLst/>
            <a:gdLst/>
            <a:ahLst/>
            <a:cxnLst/>
            <a:rect r="r" b="b" t="t" l="l"/>
            <a:pathLst>
              <a:path h="1293913" w="6406137">
                <a:moveTo>
                  <a:pt x="0" y="0"/>
                </a:moveTo>
                <a:lnTo>
                  <a:pt x="6406137" y="0"/>
                </a:lnTo>
                <a:lnTo>
                  <a:pt x="6406137" y="1293913"/>
                </a:lnTo>
                <a:lnTo>
                  <a:pt x="0" y="1293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75429" y="7334099"/>
            <a:ext cx="6406137" cy="1378370"/>
          </a:xfrm>
          <a:custGeom>
            <a:avLst/>
            <a:gdLst/>
            <a:ahLst/>
            <a:cxnLst/>
            <a:rect r="r" b="b" t="t" l="l"/>
            <a:pathLst>
              <a:path h="1378370" w="6406137">
                <a:moveTo>
                  <a:pt x="0" y="0"/>
                </a:moveTo>
                <a:lnTo>
                  <a:pt x="6406137" y="0"/>
                </a:lnTo>
                <a:lnTo>
                  <a:pt x="6406137" y="1378370"/>
                </a:lnTo>
                <a:lnTo>
                  <a:pt x="0" y="1378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GRID SEARCH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40537" y="4361881"/>
            <a:ext cx="9938473" cy="7581384"/>
          </a:xfrm>
          <a:custGeom>
            <a:avLst/>
            <a:gdLst/>
            <a:ahLst/>
            <a:cxnLst/>
            <a:rect r="r" b="b" t="t" l="l"/>
            <a:pathLst>
              <a:path h="7581384" w="9938473">
                <a:moveTo>
                  <a:pt x="0" y="0"/>
                </a:moveTo>
                <a:lnTo>
                  <a:pt x="9938474" y="0"/>
                </a:lnTo>
                <a:lnTo>
                  <a:pt x="9938474" y="7581384"/>
                </a:lnTo>
                <a:lnTo>
                  <a:pt x="0" y="758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7435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GRID SEARCH RESULTS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0156" y="1558713"/>
          <a:ext cx="14767688" cy="7877248"/>
        </p:xfrm>
        <a:graphic>
          <a:graphicData uri="http://schemas.openxmlformats.org/drawingml/2006/table">
            <a:tbl>
              <a:tblPr/>
              <a:tblGrid>
                <a:gridCol w="1864259"/>
                <a:gridCol w="2912733"/>
                <a:gridCol w="2980707"/>
                <a:gridCol w="572048"/>
                <a:gridCol w="3127891"/>
                <a:gridCol w="3310050"/>
              </a:tblGrid>
              <a:tr h="1013576">
                <a:tc gridSpan="6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CLASSIFICATION ACCURACY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82628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BEFORE HYPERPARAMETER TUNING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BEFORE HYPERPARAMETER TUNING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 rowSpan="5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AFTER HYPERPARAMETER TUNING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AFTER HYPERPARAMETER TUNING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</a:tr>
              <a:tr h="8262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3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TRAIN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TEST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TRAIN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TEST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18508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SUPPORT VECTOR MACHINE (SVM)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0.630188679245283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0.5955056179775281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0.7584905660377359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0.797752808988764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</a:tr>
              <a:tr h="18508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0.8377358490566038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0.7865168539325843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0.8566037735849057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 0.8426966292134831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</a:tr>
              <a:tr h="15093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RANDOM FOREST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 0.969811320754717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0.9438202247191011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55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0.9773584905660377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Montserrat Bold"/>
                        </a:rPr>
                        <a:t>0.9438202247191011</a:t>
                      </a:r>
                      <a:endParaRPr lang="en-US" sz="1100"/>
                    </a:p>
                  </a:txBody>
                  <a:tcPr marL="183032" marR="183032" marT="183032" marB="183032" anchor="ctr">
                    <a:lnL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0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0193" y="3446018"/>
            <a:ext cx="12367613" cy="239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9251">
                <a:solidFill>
                  <a:srgbClr val="FFFFFF"/>
                </a:solidFill>
                <a:latin typeface="HK Modular Bold"/>
              </a:rPr>
              <a:t>PROJECT OUTCOME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30200" y="2425159"/>
          <a:ext cx="7493124" cy="1225815"/>
        </p:xfrm>
        <a:graphic>
          <a:graphicData uri="http://schemas.openxmlformats.org/drawingml/2006/table">
            <a:tbl>
              <a:tblPr/>
              <a:tblGrid>
                <a:gridCol w="620936"/>
                <a:gridCol w="6872187"/>
              </a:tblGrid>
              <a:tr h="115600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16">
                          <a:solidFill>
                            <a:srgbClr val="000000"/>
                          </a:solidFill>
                          <a:latin typeface="Space Mono Bold"/>
                        </a:rPr>
                        <a:t>1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88">
                          <a:solidFill>
                            <a:srgbClr val="FFFFFF"/>
                          </a:solidFill>
                          <a:latin typeface="Space Mono Bold"/>
                        </a:rPr>
                        <a:t>Able to predict top 5 with relatively high accuracy in Singapore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130200" y="4060549"/>
          <a:ext cx="7493124" cy="1225815"/>
        </p:xfrm>
        <a:graphic>
          <a:graphicData uri="http://schemas.openxmlformats.org/drawingml/2006/table">
            <a:tbl>
              <a:tblPr/>
              <a:tblGrid>
                <a:gridCol w="620936"/>
                <a:gridCol w="6872187"/>
              </a:tblGrid>
              <a:tr h="115600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16">
                          <a:solidFill>
                            <a:srgbClr val="000000"/>
                          </a:solidFill>
                          <a:latin typeface="Space Mono Bold"/>
                        </a:rPr>
                        <a:t>2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88">
                          <a:solidFill>
                            <a:srgbClr val="FFFFFF"/>
                          </a:solidFill>
                          <a:latin typeface="Space Mono Bold"/>
                        </a:rPr>
                        <a:t>F1 Teams can see which department they are lacking in and work to improve on them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347306" y="1336134"/>
            <a:ext cx="727601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81213" y="1259934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WHAT WE LEARNT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498321" y="2425159"/>
          <a:ext cx="7760979" cy="1225815"/>
        </p:xfrm>
        <a:graphic>
          <a:graphicData uri="http://schemas.openxmlformats.org/drawingml/2006/table">
            <a:tbl>
              <a:tblPr/>
              <a:tblGrid>
                <a:gridCol w="709938"/>
                <a:gridCol w="7051041"/>
              </a:tblGrid>
              <a:tr h="12258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42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32">
                          <a:solidFill>
                            <a:srgbClr val="000000"/>
                          </a:solidFill>
                          <a:latin typeface="Space Mono Bold"/>
                        </a:rPr>
                        <a:t>1</a:t>
                      </a:r>
                      <a:endParaRPr lang="en-US" sz="1100"/>
                    </a:p>
                  </a:txBody>
                  <a:tcPr marL="41258" marR="41258" marT="41258" marB="41258" anchor="ctr">
                    <a:lnL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0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72">
                          <a:solidFill>
                            <a:srgbClr val="FFFFFF"/>
                          </a:solidFill>
                          <a:latin typeface="Space Mono Bold"/>
                        </a:rPr>
                        <a:t>Logistic Regression, SVM and Random Forest machine learning models</a:t>
                      </a:r>
                      <a:endParaRPr lang="en-US" sz="1100"/>
                    </a:p>
                  </a:txBody>
                  <a:tcPr marL="41258" marR="41258" marT="41258" marB="41258" anchor="ctr">
                    <a:lnL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498321" y="4060549"/>
          <a:ext cx="7760979" cy="1225815"/>
        </p:xfrm>
        <a:graphic>
          <a:graphicData uri="http://schemas.openxmlformats.org/drawingml/2006/table">
            <a:tbl>
              <a:tblPr/>
              <a:tblGrid>
                <a:gridCol w="709938"/>
                <a:gridCol w="7051041"/>
              </a:tblGrid>
              <a:tr h="12258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42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732">
                          <a:solidFill>
                            <a:srgbClr val="000000"/>
                          </a:solidFill>
                          <a:latin typeface="Space Mono Bold"/>
                        </a:rPr>
                        <a:t>2</a:t>
                      </a:r>
                      <a:endParaRPr lang="en-US" sz="1100"/>
                    </a:p>
                  </a:txBody>
                  <a:tcPr marL="41258" marR="41258" marT="41258" marB="41258" anchor="ctr">
                    <a:lnL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0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72">
                          <a:solidFill>
                            <a:srgbClr val="FFFFFF"/>
                          </a:solidFill>
                          <a:latin typeface="Space Mono Bold"/>
                        </a:rPr>
                        <a:t>Hypertuning our parameters using GridSearchCV</a:t>
                      </a:r>
                      <a:endParaRPr lang="en-US" sz="1100"/>
                    </a:p>
                  </a:txBody>
                  <a:tcPr marL="41258" marR="41258" marT="41258" marB="41258" anchor="ctr">
                    <a:lnL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006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30200" y="7484545"/>
          <a:ext cx="7493124" cy="1225815"/>
        </p:xfrm>
        <a:graphic>
          <a:graphicData uri="http://schemas.openxmlformats.org/drawingml/2006/table">
            <a:tbl>
              <a:tblPr/>
              <a:tblGrid>
                <a:gridCol w="620936"/>
                <a:gridCol w="6872187"/>
              </a:tblGrid>
              <a:tr h="115600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16">
                          <a:solidFill>
                            <a:srgbClr val="000000"/>
                          </a:solidFill>
                          <a:latin typeface="Space Mono Bold"/>
                        </a:rPr>
                        <a:t>4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88">
                          <a:solidFill>
                            <a:srgbClr val="FFFFFF"/>
                          </a:solidFill>
                          <a:latin typeface="Space Mono Bold"/>
                        </a:rPr>
                        <a:t>3 of the prediction variables would be difficult to obtain when watching f1 race in real time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30200" y="5772954"/>
          <a:ext cx="7493124" cy="1225815"/>
        </p:xfrm>
        <a:graphic>
          <a:graphicData uri="http://schemas.openxmlformats.org/drawingml/2006/table">
            <a:tbl>
              <a:tblPr/>
              <a:tblGrid>
                <a:gridCol w="620936"/>
                <a:gridCol w="6872187"/>
              </a:tblGrid>
              <a:tr h="115600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1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16">
                          <a:solidFill>
                            <a:srgbClr val="000000"/>
                          </a:solidFill>
                          <a:latin typeface="Space Mono Bold"/>
                        </a:rPr>
                        <a:t>3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2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88">
                          <a:solidFill>
                            <a:srgbClr val="FFFFFF"/>
                          </a:solidFill>
                          <a:latin typeface="Space Mono Bold"/>
                        </a:rPr>
                        <a:t>Model has not been tested overseas, effectiveness is unconfirmed if model is used in other countries</a:t>
                      </a:r>
                      <a:endParaRPr lang="en-US" sz="1100"/>
                    </a:p>
                  </a:txBody>
                  <a:tcPr marL="36100" marR="36100" marT="36100" marB="36100" anchor="ctr">
                    <a:lnL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331186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8"/>
                </a:lnTo>
                <a:lnTo>
                  <a:pt x="17092626" y="9624628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7687" y="407386"/>
            <a:ext cx="15791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DATA DRIVEN INSIGHTS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22819" y="1334367"/>
            <a:ext cx="4033396" cy="5765955"/>
            <a:chOff x="0" y="0"/>
            <a:chExt cx="443484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5"/>
              <a:stretch>
                <a:fillRect l="-13366" t="-48703" r="0" b="-499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1D191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42028" y="4084483"/>
            <a:ext cx="4033396" cy="5765955"/>
            <a:chOff x="0" y="0"/>
            <a:chExt cx="443484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436880"/>
              <a:ext cx="4064000" cy="5902960"/>
            </a:xfrm>
            <a:custGeom>
              <a:avLst/>
              <a:gdLst/>
              <a:ahLst/>
              <a:cxnLst/>
              <a:rect r="r" b="b" t="t" l="l"/>
              <a:pathLst>
                <a:path h="5902960" w="406400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6"/>
              <a:stretch>
                <a:fillRect l="0" t="-28120" r="0" b="-747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0800" y="50800"/>
              <a:ext cx="4333240" cy="6239510"/>
            </a:xfrm>
            <a:custGeom>
              <a:avLst/>
              <a:gdLst/>
              <a:ahLst/>
              <a:cxnLst/>
              <a:rect r="r" b="b" t="t" l="l"/>
              <a:pathLst>
                <a:path h="6239510" w="433324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1D191A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6850" y="165100"/>
              <a:ext cx="811530" cy="119380"/>
            </a:xfrm>
            <a:custGeom>
              <a:avLst/>
              <a:gdLst/>
              <a:ahLst/>
              <a:cxnLst/>
              <a:rect r="r" b="b" t="t" l="l"/>
              <a:pathLst>
                <a:path h="119380" w="81153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114800" y="438150"/>
              <a:ext cx="269240" cy="5532120"/>
            </a:xfrm>
            <a:custGeom>
              <a:avLst/>
              <a:gdLst/>
              <a:ahLst/>
              <a:cxnLst/>
              <a:rect r="r" b="b" t="t" l="l"/>
              <a:pathLst>
                <a:path h="5532120" w="26924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34840" cy="6338570"/>
            </a:xfrm>
            <a:custGeom>
              <a:avLst/>
              <a:gdLst/>
              <a:ahLst/>
              <a:cxnLst/>
              <a:rect r="r" b="b" t="t" l="l"/>
              <a:pathLst>
                <a:path h="6338570" w="443484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2326" y="2166588"/>
            <a:ext cx="9013103" cy="663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0000"/>
                </a:solidFill>
                <a:latin typeface="Neue Machina Ultra-Bold"/>
              </a:rPr>
              <a:t>   Better Starting Position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FFFF"/>
                </a:solidFill>
                <a:latin typeface="Neue Machina"/>
              </a:rPr>
              <a:t>Teams and drivers to commit fully during qualifiers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0000"/>
                </a:solidFill>
                <a:latin typeface="Neue Machina Ultra-Bold"/>
              </a:rPr>
              <a:t>   Lower average lap times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FFFF"/>
                </a:solidFill>
                <a:latin typeface="Neue Machina"/>
              </a:rPr>
              <a:t>Hire better drivers and have more practice to improve their consistency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0000"/>
                </a:solidFill>
                <a:latin typeface="Neue Machina Ultra-Bold"/>
              </a:rPr>
              <a:t>   Lower fastest lap times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FFFF"/>
                </a:solidFill>
                <a:latin typeface="Neue Machina"/>
              </a:rPr>
              <a:t>More investment into R&amp;D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0000"/>
                </a:solidFill>
                <a:latin typeface="Neue Machina Ultra-Bold"/>
              </a:rPr>
              <a:t>   Lower average pit stop times</a:t>
            </a:r>
          </a:p>
          <a:p>
            <a:pPr algn="ctr">
              <a:lnSpc>
                <a:spcPts val="2524"/>
              </a:lnSpc>
            </a:pPr>
          </a:p>
          <a:p>
            <a:pPr algn="ctr">
              <a:lnSpc>
                <a:spcPts val="2524"/>
              </a:lnSpc>
            </a:pPr>
            <a:r>
              <a:rPr lang="en-US" sz="2524">
                <a:solidFill>
                  <a:srgbClr val="FFFFFF"/>
                </a:solidFill>
                <a:latin typeface="Neue Machina"/>
              </a:rPr>
              <a:t>Increase amount of practice and employ better strategies</a:t>
            </a:r>
          </a:p>
          <a:p>
            <a:pPr algn="ctr">
              <a:lnSpc>
                <a:spcPts val="25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1" r="0" b="-7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482" y="818027"/>
            <a:ext cx="15703036" cy="8650945"/>
          </a:xfrm>
          <a:custGeom>
            <a:avLst/>
            <a:gdLst/>
            <a:ahLst/>
            <a:cxnLst/>
            <a:rect r="r" b="b" t="t" l="l"/>
            <a:pathLst>
              <a:path h="8650945" w="15703036">
                <a:moveTo>
                  <a:pt x="0" y="0"/>
                </a:moveTo>
                <a:lnTo>
                  <a:pt x="15703036" y="0"/>
                </a:lnTo>
                <a:lnTo>
                  <a:pt x="15703036" y="8650946"/>
                </a:lnTo>
                <a:lnTo>
                  <a:pt x="0" y="865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0193" y="3446018"/>
            <a:ext cx="12367613" cy="239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9251">
                <a:solidFill>
                  <a:srgbClr val="FFFFFF"/>
                </a:solidFill>
                <a:latin typeface="HK Modular Bold"/>
              </a:rPr>
              <a:t>THANK</a:t>
            </a:r>
          </a:p>
          <a:p>
            <a:pPr algn="ctr">
              <a:lnSpc>
                <a:spcPts val="9251"/>
              </a:lnSpc>
            </a:pPr>
            <a:r>
              <a:rPr lang="en-US" sz="9251">
                <a:solidFill>
                  <a:srgbClr val="FFFFFF"/>
                </a:solidFill>
                <a:latin typeface="HK Modular Bold"/>
              </a:rPr>
              <a:t>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73280" y="148517"/>
            <a:ext cx="17741441" cy="9989967"/>
          </a:xfrm>
          <a:custGeom>
            <a:avLst/>
            <a:gdLst/>
            <a:ahLst/>
            <a:cxnLst/>
            <a:rect r="r" b="b" t="t" l="l"/>
            <a:pathLst>
              <a:path h="9989967" w="17741441">
                <a:moveTo>
                  <a:pt x="17741440" y="0"/>
                </a:moveTo>
                <a:lnTo>
                  <a:pt x="0" y="0"/>
                </a:lnTo>
                <a:lnTo>
                  <a:pt x="0" y="9989966"/>
                </a:lnTo>
                <a:lnTo>
                  <a:pt x="17741440" y="9989966"/>
                </a:lnTo>
                <a:lnTo>
                  <a:pt x="177414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0641" y="2739590"/>
            <a:ext cx="9216522" cy="6053113"/>
            <a:chOff x="0" y="0"/>
            <a:chExt cx="12288695" cy="8070817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144609"/>
              <a:ext cx="12288695" cy="7926209"/>
              <a:chOff x="0" y="0"/>
              <a:chExt cx="6350000" cy="40957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01600" y="521970"/>
                <a:ext cx="6146800" cy="3472180"/>
              </a:xfrm>
              <a:custGeom>
                <a:avLst/>
                <a:gdLst/>
                <a:ahLst/>
                <a:cxnLst/>
                <a:rect r="r" b="b" t="t" l="l"/>
                <a:pathLst>
                  <a:path h="3472180" w="6146800">
                    <a:moveTo>
                      <a:pt x="0" y="0"/>
                    </a:moveTo>
                    <a:lnTo>
                      <a:pt x="6146800" y="0"/>
                    </a:lnTo>
                    <a:lnTo>
                      <a:pt x="6146800" y="3472180"/>
                    </a:lnTo>
                    <a:lnTo>
                      <a:pt x="0" y="347218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85" t="0" r="-285" b="0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95250" y="110490"/>
                <a:ext cx="1186180" cy="311150"/>
              </a:xfrm>
              <a:custGeom>
                <a:avLst/>
                <a:gdLst/>
                <a:ahLst/>
                <a:cxnLst/>
                <a:rect r="r" b="b" t="t" l="l"/>
                <a:pathLst>
                  <a:path h="311150" w="1186180">
                    <a:moveTo>
                      <a:pt x="537210" y="99060"/>
                    </a:moveTo>
                    <a:lnTo>
                      <a:pt x="648970" y="99060"/>
                    </a:lnTo>
                    <a:lnTo>
                      <a:pt x="648970" y="210820"/>
                    </a:lnTo>
                    <a:lnTo>
                      <a:pt x="537210" y="210820"/>
                    </a:lnTo>
                    <a:lnTo>
                      <a:pt x="537210" y="99060"/>
                    </a:lnTo>
                    <a:close/>
                    <a:moveTo>
                      <a:pt x="6350" y="0"/>
                    </a:moveTo>
                    <a:lnTo>
                      <a:pt x="312420" y="0"/>
                    </a:lnTo>
                    <a:lnTo>
                      <a:pt x="312420" y="311150"/>
                    </a:lnTo>
                    <a:lnTo>
                      <a:pt x="6350" y="311150"/>
                    </a:lnTo>
                    <a:lnTo>
                      <a:pt x="0" y="311150"/>
                    </a:lnTo>
                    <a:lnTo>
                      <a:pt x="0" y="0"/>
                    </a:lnTo>
                    <a:lnTo>
                      <a:pt x="6350" y="0"/>
                    </a:lnTo>
                    <a:close/>
                    <a:moveTo>
                      <a:pt x="120650" y="156210"/>
                    </a:moveTo>
                    <a:lnTo>
                      <a:pt x="43180" y="232410"/>
                    </a:lnTo>
                    <a:lnTo>
                      <a:pt x="78740" y="267970"/>
                    </a:lnTo>
                    <a:lnTo>
                      <a:pt x="156210" y="190500"/>
                    </a:lnTo>
                    <a:lnTo>
                      <a:pt x="233680" y="267970"/>
                    </a:lnTo>
                    <a:lnTo>
                      <a:pt x="269240" y="232410"/>
                    </a:lnTo>
                    <a:lnTo>
                      <a:pt x="191770" y="156210"/>
                    </a:lnTo>
                    <a:lnTo>
                      <a:pt x="269240" y="78740"/>
                    </a:lnTo>
                    <a:lnTo>
                      <a:pt x="233680" y="43180"/>
                    </a:lnTo>
                    <a:lnTo>
                      <a:pt x="156210" y="120650"/>
                    </a:lnTo>
                    <a:lnTo>
                      <a:pt x="78740" y="43180"/>
                    </a:lnTo>
                    <a:lnTo>
                      <a:pt x="43180" y="78740"/>
                    </a:lnTo>
                    <a:lnTo>
                      <a:pt x="120650" y="156210"/>
                    </a:lnTo>
                    <a:close/>
                    <a:moveTo>
                      <a:pt x="436880" y="0"/>
                    </a:moveTo>
                    <a:lnTo>
                      <a:pt x="748030" y="0"/>
                    </a:lnTo>
                    <a:lnTo>
                      <a:pt x="748030" y="311150"/>
                    </a:lnTo>
                    <a:lnTo>
                      <a:pt x="436880" y="311150"/>
                    </a:lnTo>
                    <a:lnTo>
                      <a:pt x="436880" y="0"/>
                    </a:lnTo>
                    <a:close/>
                    <a:moveTo>
                      <a:pt x="486410" y="261620"/>
                    </a:moveTo>
                    <a:lnTo>
                      <a:pt x="699770" y="261620"/>
                    </a:lnTo>
                    <a:lnTo>
                      <a:pt x="699770" y="48260"/>
                    </a:lnTo>
                    <a:lnTo>
                      <a:pt x="486410" y="48260"/>
                    </a:lnTo>
                    <a:lnTo>
                      <a:pt x="486410" y="261620"/>
                    </a:lnTo>
                    <a:close/>
                    <a:moveTo>
                      <a:pt x="1186180" y="0"/>
                    </a:moveTo>
                    <a:lnTo>
                      <a:pt x="1186180" y="311150"/>
                    </a:lnTo>
                    <a:lnTo>
                      <a:pt x="875030" y="311150"/>
                    </a:lnTo>
                    <a:lnTo>
                      <a:pt x="875030" y="0"/>
                    </a:lnTo>
                    <a:lnTo>
                      <a:pt x="1186180" y="0"/>
                    </a:lnTo>
                    <a:close/>
                    <a:moveTo>
                      <a:pt x="1135380" y="185420"/>
                    </a:moveTo>
                    <a:lnTo>
                      <a:pt x="924560" y="185420"/>
                    </a:lnTo>
                    <a:lnTo>
                      <a:pt x="924560" y="236220"/>
                    </a:lnTo>
                    <a:lnTo>
                      <a:pt x="1135380" y="236220"/>
                    </a:lnTo>
                    <a:lnTo>
                      <a:pt x="1135380" y="18542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4095750"/>
              </a:xfrm>
              <a:custGeom>
                <a:avLst/>
                <a:gdLst/>
                <a:ahLst/>
                <a:cxnLst/>
                <a:rect r="r" b="b" t="t" l="l"/>
                <a:pathLst>
                  <a:path h="4095750" w="6350000">
                    <a:moveTo>
                      <a:pt x="0" y="0"/>
                    </a:moveTo>
                    <a:lnTo>
                      <a:pt x="0" y="521970"/>
                    </a:lnTo>
                    <a:lnTo>
                      <a:pt x="0" y="4095750"/>
                    </a:lnTo>
                    <a:lnTo>
                      <a:pt x="6350000" y="4095750"/>
                    </a:lnTo>
                    <a:lnTo>
                      <a:pt x="6350000" y="521970"/>
                    </a:lnTo>
                    <a:lnTo>
                      <a:pt x="6350000" y="0"/>
                    </a:lnTo>
                    <a:lnTo>
                      <a:pt x="0" y="0"/>
                    </a:lnTo>
                    <a:close/>
                    <a:moveTo>
                      <a:pt x="6248400" y="3994150"/>
                    </a:moveTo>
                    <a:lnTo>
                      <a:pt x="101600" y="3994150"/>
                    </a:lnTo>
                    <a:lnTo>
                      <a:pt x="101600" y="521970"/>
                    </a:lnTo>
                    <a:lnTo>
                      <a:pt x="6248400" y="521970"/>
                    </a:lnTo>
                    <a:lnTo>
                      <a:pt x="6248400" y="3994150"/>
                    </a:lnTo>
                    <a:close/>
                    <a:moveTo>
                      <a:pt x="1281430" y="110490"/>
                    </a:moveTo>
                    <a:lnTo>
                      <a:pt x="1281430" y="421640"/>
                    </a:lnTo>
                    <a:lnTo>
                      <a:pt x="970280" y="421640"/>
                    </a:lnTo>
                    <a:lnTo>
                      <a:pt x="970280" y="110490"/>
                    </a:lnTo>
                    <a:lnTo>
                      <a:pt x="1281430" y="110490"/>
                    </a:lnTo>
                    <a:close/>
                    <a:moveTo>
                      <a:pt x="844550" y="110490"/>
                    </a:moveTo>
                    <a:lnTo>
                      <a:pt x="844550" y="421640"/>
                    </a:lnTo>
                    <a:lnTo>
                      <a:pt x="532130" y="421640"/>
                    </a:lnTo>
                    <a:lnTo>
                      <a:pt x="532130" y="110490"/>
                    </a:lnTo>
                    <a:lnTo>
                      <a:pt x="844550" y="110490"/>
                    </a:lnTo>
                    <a:close/>
                    <a:moveTo>
                      <a:pt x="407670" y="110490"/>
                    </a:moveTo>
                    <a:lnTo>
                      <a:pt x="407670" y="421640"/>
                    </a:lnTo>
                    <a:lnTo>
                      <a:pt x="101600" y="421640"/>
                    </a:lnTo>
                    <a:lnTo>
                      <a:pt x="95250" y="421640"/>
                    </a:lnTo>
                    <a:lnTo>
                      <a:pt x="95250" y="110490"/>
                    </a:lnTo>
                    <a:lnTo>
                      <a:pt x="101600" y="110490"/>
                    </a:lnTo>
                    <a:lnTo>
                      <a:pt x="407670" y="110490"/>
                    </a:lnTo>
                    <a:close/>
                    <a:moveTo>
                      <a:pt x="364490" y="189230"/>
                    </a:moveTo>
                    <a:lnTo>
                      <a:pt x="287020" y="266700"/>
                    </a:lnTo>
                    <a:lnTo>
                      <a:pt x="364490" y="344170"/>
                    </a:lnTo>
                    <a:lnTo>
                      <a:pt x="328930" y="379730"/>
                    </a:lnTo>
                    <a:lnTo>
                      <a:pt x="251460" y="302260"/>
                    </a:lnTo>
                    <a:lnTo>
                      <a:pt x="173990" y="379730"/>
                    </a:lnTo>
                    <a:lnTo>
                      <a:pt x="138430" y="342900"/>
                    </a:lnTo>
                    <a:lnTo>
                      <a:pt x="215900" y="266700"/>
                    </a:lnTo>
                    <a:lnTo>
                      <a:pt x="138430" y="189230"/>
                    </a:lnTo>
                    <a:lnTo>
                      <a:pt x="173990" y="153670"/>
                    </a:lnTo>
                    <a:lnTo>
                      <a:pt x="251460" y="231140"/>
                    </a:lnTo>
                    <a:lnTo>
                      <a:pt x="328930" y="153670"/>
                    </a:lnTo>
                    <a:lnTo>
                      <a:pt x="364490" y="189230"/>
                    </a:lnTo>
                    <a:close/>
                    <a:moveTo>
                      <a:pt x="795020" y="158750"/>
                    </a:moveTo>
                    <a:lnTo>
                      <a:pt x="581660" y="158750"/>
                    </a:lnTo>
                    <a:lnTo>
                      <a:pt x="581660" y="372110"/>
                    </a:lnTo>
                    <a:lnTo>
                      <a:pt x="795020" y="372110"/>
                    </a:lnTo>
                    <a:lnTo>
                      <a:pt x="795020" y="158750"/>
                    </a:lnTo>
                    <a:close/>
                    <a:moveTo>
                      <a:pt x="744220" y="321310"/>
                    </a:moveTo>
                    <a:lnTo>
                      <a:pt x="632460" y="321310"/>
                    </a:lnTo>
                    <a:lnTo>
                      <a:pt x="632460" y="209550"/>
                    </a:lnTo>
                    <a:lnTo>
                      <a:pt x="744220" y="209550"/>
                    </a:lnTo>
                    <a:lnTo>
                      <a:pt x="744220" y="321310"/>
                    </a:lnTo>
                    <a:close/>
                    <a:moveTo>
                      <a:pt x="1019810" y="295910"/>
                    </a:moveTo>
                    <a:lnTo>
                      <a:pt x="1230630" y="295910"/>
                    </a:lnTo>
                    <a:lnTo>
                      <a:pt x="1230630" y="346710"/>
                    </a:lnTo>
                    <a:lnTo>
                      <a:pt x="1019810" y="346710"/>
                    </a:lnTo>
                    <a:lnTo>
                      <a:pt x="1019810" y="29591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908321" y="276225"/>
              <a:ext cx="2646777" cy="88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72800" y="1323775"/>
            <a:ext cx="15342399" cy="58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4367">
                <a:solidFill>
                  <a:srgbClr val="000000"/>
                </a:solidFill>
                <a:latin typeface="HK Modular Bold"/>
              </a:rPr>
              <a:t>WHY IS WINNING SO IMPORTANT IN F1?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79363" y="3063432"/>
            <a:ext cx="6593719" cy="547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12"/>
              </a:lnSpc>
              <a:spcBef>
                <a:spcPct val="0"/>
              </a:spcBef>
            </a:pPr>
            <a:r>
              <a:rPr lang="en-US" sz="4312">
                <a:solidFill>
                  <a:srgbClr val="FFFFFF"/>
                </a:solidFill>
                <a:latin typeface="Neue Machina Ultra-Bold"/>
              </a:rPr>
              <a:t>For eg, </a:t>
            </a:r>
            <a:r>
              <a:rPr lang="en-US" sz="4312">
                <a:solidFill>
                  <a:srgbClr val="F8D210"/>
                </a:solidFill>
                <a:latin typeface="Neue Machina Ultra-Bold"/>
              </a:rPr>
              <a:t>in 2024</a:t>
            </a:r>
            <a:r>
              <a:rPr lang="en-US" sz="4312">
                <a:solidFill>
                  <a:srgbClr val="FFFFFF"/>
                </a:solidFill>
                <a:latin typeface="Neue Machina Ultra-Bold"/>
              </a:rPr>
              <a:t>, the most dominant constructor </a:t>
            </a:r>
            <a:r>
              <a:rPr lang="en-US" sz="4312">
                <a:solidFill>
                  <a:srgbClr val="FED502"/>
                </a:solidFill>
                <a:latin typeface="Neue Machina Ultra-Bold"/>
              </a:rPr>
              <a:t>RedBull</a:t>
            </a:r>
            <a:r>
              <a:rPr lang="en-US" sz="4312">
                <a:solidFill>
                  <a:srgbClr val="FFFFFF"/>
                </a:solidFill>
                <a:latin typeface="Neue Machina Ultra-Bold"/>
              </a:rPr>
              <a:t> entered the season with </a:t>
            </a:r>
            <a:r>
              <a:rPr lang="en-US" sz="4312">
                <a:solidFill>
                  <a:srgbClr val="EC1845"/>
                </a:solidFill>
                <a:latin typeface="Neue Machina Ultra-Bold"/>
              </a:rPr>
              <a:t>$7.4 M</a:t>
            </a:r>
            <a:r>
              <a:rPr lang="en-US" sz="4312">
                <a:solidFill>
                  <a:srgbClr val="FFFFFF"/>
                </a:solidFill>
                <a:latin typeface="Neue Machina Ultra-Bold"/>
              </a:rPr>
              <a:t> in spending whilst </a:t>
            </a:r>
            <a:r>
              <a:rPr lang="en-US" sz="4312">
                <a:solidFill>
                  <a:srgbClr val="F8D210"/>
                </a:solidFill>
                <a:latin typeface="Neue Machina Ultra-Bold"/>
              </a:rPr>
              <a:t>Haas</a:t>
            </a:r>
            <a:r>
              <a:rPr lang="en-US" sz="4312">
                <a:solidFill>
                  <a:srgbClr val="FFFFFF"/>
                </a:solidFill>
                <a:latin typeface="Neue Machina Ultra-Bold"/>
              </a:rPr>
              <a:t>, the last in constructors in 2023, only had </a:t>
            </a:r>
            <a:r>
              <a:rPr lang="en-US" sz="4312">
                <a:solidFill>
                  <a:srgbClr val="EC1845"/>
                </a:solidFill>
                <a:latin typeface="Neue Machina Ultra-Bold"/>
              </a:rPr>
              <a:t>$700k</a:t>
            </a:r>
            <a:r>
              <a:rPr lang="en-US" sz="4312">
                <a:solidFill>
                  <a:srgbClr val="FFFFFF"/>
                </a:solidFill>
                <a:latin typeface="Neue Machina Ultra-Bold"/>
              </a:rPr>
              <a:t> to spend.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73280" y="148517"/>
            <a:ext cx="17741441" cy="9989967"/>
          </a:xfrm>
          <a:custGeom>
            <a:avLst/>
            <a:gdLst/>
            <a:ahLst/>
            <a:cxnLst/>
            <a:rect r="r" b="b" t="t" l="l"/>
            <a:pathLst>
              <a:path h="9989967" w="17741441">
                <a:moveTo>
                  <a:pt x="17741440" y="0"/>
                </a:moveTo>
                <a:lnTo>
                  <a:pt x="0" y="0"/>
                </a:lnTo>
                <a:lnTo>
                  <a:pt x="0" y="9989966"/>
                </a:lnTo>
                <a:lnTo>
                  <a:pt x="17741440" y="9989966"/>
                </a:lnTo>
                <a:lnTo>
                  <a:pt x="177414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71881" y="2758648"/>
            <a:ext cx="1985083" cy="59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116728" y="1327191"/>
            <a:ext cx="8054543" cy="7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39"/>
              </a:lnSpc>
              <a:spcBef>
                <a:spcPct val="0"/>
              </a:spcBef>
            </a:pPr>
            <a:r>
              <a:rPr lang="en-US" sz="5339">
                <a:solidFill>
                  <a:srgbClr val="000000"/>
                </a:solidFill>
                <a:latin typeface="HK Modular Bold"/>
              </a:rPr>
              <a:t>OUR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0566" y="2868379"/>
            <a:ext cx="14806868" cy="580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5"/>
              </a:lnSpc>
            </a:pPr>
            <a:r>
              <a:rPr lang="en-US" sz="4125">
                <a:solidFill>
                  <a:srgbClr val="FFFFFF"/>
                </a:solidFill>
                <a:latin typeface="Neue Machina Ultra-Bold"/>
              </a:rPr>
              <a:t>Leverage on Machine Learning (ML), given race factors to:</a:t>
            </a:r>
          </a:p>
          <a:p>
            <a:pPr>
              <a:lnSpc>
                <a:spcPts val="4125"/>
              </a:lnSpc>
            </a:pPr>
          </a:p>
          <a:p>
            <a:pPr marL="890790" indent="-445395" lvl="1">
              <a:lnSpc>
                <a:spcPts val="4125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Neue Machina Ultra-Bold"/>
              </a:rPr>
              <a:t>formulate time-crucial</a:t>
            </a:r>
            <a:r>
              <a:rPr lang="en-US" sz="4125">
                <a:solidFill>
                  <a:srgbClr val="03E4E4"/>
                </a:solidFill>
                <a:latin typeface="Neue Machina Ultra-Bold"/>
              </a:rPr>
              <a:t> race strategies </a:t>
            </a:r>
            <a:r>
              <a:rPr lang="en-US" sz="4125">
                <a:solidFill>
                  <a:srgbClr val="FFFFFF"/>
                </a:solidFill>
                <a:latin typeface="Neue Machina Ultra-Bold"/>
              </a:rPr>
              <a:t>to secure </a:t>
            </a:r>
            <a:r>
              <a:rPr lang="en-US" sz="4125">
                <a:solidFill>
                  <a:srgbClr val="03E4E4"/>
                </a:solidFill>
                <a:latin typeface="Neue Machina Ultra-Bold"/>
              </a:rPr>
              <a:t>better finishing positions</a:t>
            </a:r>
            <a:r>
              <a:rPr lang="en-US" sz="4125">
                <a:solidFill>
                  <a:srgbClr val="FFFFFF"/>
                </a:solidFill>
                <a:latin typeface="Neue Machina Ultra-Bold"/>
              </a:rPr>
              <a:t>.</a:t>
            </a:r>
          </a:p>
          <a:p>
            <a:pPr>
              <a:lnSpc>
                <a:spcPts val="4125"/>
              </a:lnSpc>
            </a:pPr>
          </a:p>
          <a:p>
            <a:pPr marL="890790" indent="-445395" lvl="1">
              <a:lnSpc>
                <a:spcPts val="4125"/>
              </a:lnSpc>
              <a:buFont typeface="Arial"/>
              <a:buChar char="•"/>
            </a:pPr>
            <a:r>
              <a:rPr lang="en-US" sz="4125">
                <a:solidFill>
                  <a:srgbClr val="03E4E4"/>
                </a:solidFill>
                <a:latin typeface="Neue Machina Ultra-Bold"/>
              </a:rPr>
              <a:t>improve planning</a:t>
            </a:r>
            <a:r>
              <a:rPr lang="en-US" sz="4125">
                <a:solidFill>
                  <a:srgbClr val="FFFFFF"/>
                </a:solidFill>
                <a:latin typeface="Neue Machina Ultra-Bold"/>
              </a:rPr>
              <a:t> by teams for future courses of action given current data, such as areas of improvement, to </a:t>
            </a:r>
            <a:r>
              <a:rPr lang="en-US" sz="4125">
                <a:solidFill>
                  <a:srgbClr val="03E4E4"/>
                </a:solidFill>
                <a:latin typeface="Neue Machina Ultra-Bold"/>
              </a:rPr>
              <a:t>increase race excitability</a:t>
            </a:r>
            <a:r>
              <a:rPr lang="en-US" sz="4125">
                <a:solidFill>
                  <a:srgbClr val="FFFFFF"/>
                </a:solidFill>
                <a:latin typeface="Neue Machina Ultra-Bold"/>
              </a:rPr>
              <a:t>.</a:t>
            </a:r>
          </a:p>
          <a:p>
            <a:pPr>
              <a:lnSpc>
                <a:spcPts val="4125"/>
              </a:lnSpc>
            </a:pPr>
          </a:p>
          <a:p>
            <a:pPr marL="890790" indent="-445395" lvl="1">
              <a:lnSpc>
                <a:spcPts val="4125"/>
              </a:lnSpc>
              <a:spcBef>
                <a:spcPct val="0"/>
              </a:spcBef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Neue Machina Ultra-Bold"/>
              </a:rPr>
              <a:t>gauge </a:t>
            </a:r>
            <a:r>
              <a:rPr lang="en-US" sz="4125">
                <a:solidFill>
                  <a:srgbClr val="03E4E4"/>
                </a:solidFill>
                <a:latin typeface="Neue Machina Ultra-Bold"/>
              </a:rPr>
              <a:t>performance and position </a:t>
            </a:r>
            <a:r>
              <a:rPr lang="en-US" sz="4125">
                <a:solidFill>
                  <a:srgbClr val="FFFFFF"/>
                </a:solidFill>
                <a:latin typeface="Neue Machina Ultra-Bold"/>
              </a:rPr>
              <a:t>of a driver.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99070" y="2285995"/>
            <a:ext cx="9489860" cy="6090223"/>
          </a:xfrm>
          <a:custGeom>
            <a:avLst/>
            <a:gdLst/>
            <a:ahLst/>
            <a:cxnLst/>
            <a:rect r="r" b="b" t="t" l="l"/>
            <a:pathLst>
              <a:path h="6090223" w="9489860">
                <a:moveTo>
                  <a:pt x="0" y="0"/>
                </a:moveTo>
                <a:lnTo>
                  <a:pt x="9489860" y="0"/>
                </a:lnTo>
                <a:lnTo>
                  <a:pt x="9489860" y="6090224"/>
                </a:lnTo>
                <a:lnTo>
                  <a:pt x="0" y="609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7518" y="727075"/>
            <a:ext cx="6318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ABSTRACTION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518" y="727075"/>
            <a:ext cx="1177429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08165" y="2224723"/>
            <a:ext cx="11071671" cy="699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4"/>
              </a:lnSpc>
              <a:spcBef>
                <a:spcPct val="0"/>
              </a:spcBef>
            </a:pPr>
            <a:r>
              <a:rPr lang="en-US" sz="7834">
                <a:solidFill>
                  <a:srgbClr val="FFFFFF"/>
                </a:solidFill>
                <a:latin typeface="Neue Machina Ultra-Bold"/>
              </a:rPr>
              <a:t>“How can we utilise </a:t>
            </a:r>
            <a:r>
              <a:rPr lang="en-US" sz="7834">
                <a:solidFill>
                  <a:srgbClr val="FF0000"/>
                </a:solidFill>
                <a:latin typeface="Neue Machina Ultra-Bold"/>
              </a:rPr>
              <a:t>machine learning</a:t>
            </a:r>
            <a:r>
              <a:rPr lang="en-US" sz="7834">
                <a:solidFill>
                  <a:srgbClr val="ED155D"/>
                </a:solidFill>
                <a:latin typeface="Neue Machina Ultra-Bold"/>
              </a:rPr>
              <a:t> </a:t>
            </a:r>
            <a:r>
              <a:rPr lang="en-US" sz="7834">
                <a:solidFill>
                  <a:srgbClr val="FFFFFF"/>
                </a:solidFill>
                <a:latin typeface="Neue Machina Ultra-Bold"/>
              </a:rPr>
              <a:t>to accurately predict the </a:t>
            </a:r>
            <a:r>
              <a:rPr lang="en-US" sz="7834">
                <a:solidFill>
                  <a:srgbClr val="FF0000"/>
                </a:solidFill>
                <a:latin typeface="Neue Machina Ultra-Bold"/>
              </a:rPr>
              <a:t>top 5</a:t>
            </a:r>
            <a:r>
              <a:rPr lang="en-US" sz="7834">
                <a:solidFill>
                  <a:srgbClr val="ED155D"/>
                </a:solidFill>
                <a:latin typeface="Neue Machina Ultra-Bold"/>
              </a:rPr>
              <a:t> </a:t>
            </a:r>
            <a:r>
              <a:rPr lang="en-US" sz="7834">
                <a:solidFill>
                  <a:srgbClr val="FFFFFF"/>
                </a:solidFill>
                <a:latin typeface="Neue Machina Ultra-Bold"/>
              </a:rPr>
              <a:t>drivers given </a:t>
            </a:r>
            <a:r>
              <a:rPr lang="en-US" sz="7834">
                <a:solidFill>
                  <a:srgbClr val="FF0000"/>
                </a:solidFill>
                <a:latin typeface="Neue Machina Ultra-Bold"/>
              </a:rPr>
              <a:t>factors of a race</a:t>
            </a:r>
            <a:r>
              <a:rPr lang="en-US" sz="7834">
                <a:solidFill>
                  <a:srgbClr val="FFFFFF"/>
                </a:solidFill>
                <a:latin typeface="Neue Machina Ultra-Bold"/>
              </a:rPr>
              <a:t>?”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7687" y="518793"/>
            <a:ext cx="17092625" cy="9624627"/>
          </a:xfrm>
          <a:custGeom>
            <a:avLst/>
            <a:gdLst/>
            <a:ahLst/>
            <a:cxnLst/>
            <a:rect r="r" b="b" t="t" l="l"/>
            <a:pathLst>
              <a:path h="9624627" w="17092625">
                <a:moveTo>
                  <a:pt x="17092626" y="0"/>
                </a:moveTo>
                <a:lnTo>
                  <a:pt x="0" y="0"/>
                </a:lnTo>
                <a:lnTo>
                  <a:pt x="0" y="9624627"/>
                </a:lnTo>
                <a:lnTo>
                  <a:pt x="17092626" y="9624627"/>
                </a:lnTo>
                <a:lnTo>
                  <a:pt x="170926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24221" y="2854054"/>
            <a:ext cx="5775454" cy="4578892"/>
          </a:xfrm>
          <a:custGeom>
            <a:avLst/>
            <a:gdLst/>
            <a:ahLst/>
            <a:cxnLst/>
            <a:rect r="r" b="b" t="t" l="l"/>
            <a:pathLst>
              <a:path h="4578892" w="5775454">
                <a:moveTo>
                  <a:pt x="0" y="0"/>
                </a:moveTo>
                <a:lnTo>
                  <a:pt x="5775454" y="0"/>
                </a:lnTo>
                <a:lnTo>
                  <a:pt x="5775454" y="4578892"/>
                </a:lnTo>
                <a:lnTo>
                  <a:pt x="0" y="4578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87" t="0" r="-1324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4928" y="3134302"/>
            <a:ext cx="7143817" cy="4018397"/>
          </a:xfrm>
          <a:custGeom>
            <a:avLst/>
            <a:gdLst/>
            <a:ahLst/>
            <a:cxnLst/>
            <a:rect r="r" b="b" t="t" l="l"/>
            <a:pathLst>
              <a:path h="4018397" w="7143817">
                <a:moveTo>
                  <a:pt x="0" y="0"/>
                </a:moveTo>
                <a:lnTo>
                  <a:pt x="7143816" y="0"/>
                </a:lnTo>
                <a:lnTo>
                  <a:pt x="7143816" y="4018396"/>
                </a:lnTo>
                <a:lnTo>
                  <a:pt x="0" y="4018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7518" y="727075"/>
            <a:ext cx="1177429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HK Modular Bold"/>
              </a:rPr>
              <a:t>OUR DATA 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8546" y="8361131"/>
            <a:ext cx="4599482" cy="4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  <a:spcBef>
                <a:spcPct val="0"/>
              </a:spcBef>
            </a:pPr>
            <a:r>
              <a:rPr lang="en-US" sz="3540">
                <a:solidFill>
                  <a:srgbClr val="FFFFFF"/>
                </a:solidFill>
                <a:latin typeface="Neue Machina Ultra-Bold"/>
              </a:rPr>
              <a:t>Mitchell Gleason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02066" y="8361131"/>
            <a:ext cx="4709541" cy="4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  <a:spcBef>
                <a:spcPct val="0"/>
              </a:spcBef>
            </a:pPr>
            <a:r>
              <a:rPr lang="en-US" sz="3540">
                <a:solidFill>
                  <a:srgbClr val="FFFFFF"/>
                </a:solidFill>
                <a:latin typeface="Neue Machina Bold"/>
              </a:rPr>
              <a:t>Official Formula 1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DAGDBAv3bEE</dc:identifier>
  <dcterms:modified xsi:type="dcterms:W3CDTF">2011-08-01T06:04:30Z</dcterms:modified>
  <cp:revision>1</cp:revision>
  <dc:title>SC1015 Mini-Project Slides</dc:title>
</cp:coreProperties>
</file>